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83" r:id="rId2"/>
    <p:sldId id="447" r:id="rId3"/>
    <p:sldId id="459" r:id="rId4"/>
    <p:sldId id="500" r:id="rId5"/>
    <p:sldId id="488" r:id="rId6"/>
    <p:sldId id="448" r:id="rId7"/>
    <p:sldId id="513" r:id="rId8"/>
    <p:sldId id="515" r:id="rId9"/>
    <p:sldId id="451" r:id="rId10"/>
    <p:sldId id="445" r:id="rId11"/>
    <p:sldId id="507" r:id="rId12"/>
    <p:sldId id="454" r:id="rId13"/>
    <p:sldId id="450" r:id="rId14"/>
    <p:sldId id="485" r:id="rId15"/>
    <p:sldId id="475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Jopling" initials="KJ" lastIdx="10" clrIdx="0"/>
  <p:cmAuthor id="2" name="Dan Jones" initials="DJ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BE44"/>
    <a:srgbClr val="343432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5231" autoAdjust="0"/>
  </p:normalViewPr>
  <p:slideViewPr>
    <p:cSldViewPr snapToGrid="0">
      <p:cViewPr varScale="1">
        <p:scale>
          <a:sx n="90" d="100"/>
          <a:sy n="90" d="100"/>
        </p:scale>
        <p:origin x="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Jopling" userId="7191fcd2387ad5bd" providerId="LiveId" clId="{629B129D-8854-4C4A-8058-24BB4B65C650}"/>
    <pc:docChg chg="modSld">
      <pc:chgData name="Kate Jopling" userId="7191fcd2387ad5bd" providerId="LiveId" clId="{629B129D-8854-4C4A-8058-24BB4B65C650}" dt="2020-11-26T09:02:08.043" v="81" actId="20577"/>
      <pc:docMkLst>
        <pc:docMk/>
      </pc:docMkLst>
      <pc:sldChg chg="modSp mod">
        <pc:chgData name="Kate Jopling" userId="7191fcd2387ad5bd" providerId="LiveId" clId="{629B129D-8854-4C4A-8058-24BB4B65C650}" dt="2020-11-26T09:01:53.117" v="27" actId="20577"/>
        <pc:sldMkLst>
          <pc:docMk/>
          <pc:sldMk cId="341106031" sldId="450"/>
        </pc:sldMkLst>
        <pc:spChg chg="mod">
          <ac:chgData name="Kate Jopling" userId="7191fcd2387ad5bd" providerId="LiveId" clId="{629B129D-8854-4C4A-8058-24BB4B65C650}" dt="2020-11-26T09:01:53.117" v="27" actId="20577"/>
          <ac:spMkLst>
            <pc:docMk/>
            <pc:sldMk cId="341106031" sldId="450"/>
            <ac:spMk id="3" creationId="{2EC0A3C2-56BF-BB4A-8C7C-DC8C5A7AAA3E}"/>
          </ac:spMkLst>
        </pc:spChg>
      </pc:sldChg>
      <pc:sldChg chg="modSp mod">
        <pc:chgData name="Kate Jopling" userId="7191fcd2387ad5bd" providerId="LiveId" clId="{629B129D-8854-4C4A-8058-24BB4B65C650}" dt="2020-11-26T09:01:19.777" v="22" actId="20577"/>
        <pc:sldMkLst>
          <pc:docMk/>
          <pc:sldMk cId="1772840365" sldId="451"/>
        </pc:sldMkLst>
        <pc:spChg chg="mod">
          <ac:chgData name="Kate Jopling" userId="7191fcd2387ad5bd" providerId="LiveId" clId="{629B129D-8854-4C4A-8058-24BB4B65C650}" dt="2020-11-26T09:01:19.777" v="22" actId="20577"/>
          <ac:spMkLst>
            <pc:docMk/>
            <pc:sldMk cId="1772840365" sldId="451"/>
            <ac:spMk id="3" creationId="{2EC0A3C2-56BF-BB4A-8C7C-DC8C5A7AAA3E}"/>
          </ac:spMkLst>
        </pc:spChg>
      </pc:sldChg>
      <pc:sldChg chg="modSp mod">
        <pc:chgData name="Kate Jopling" userId="7191fcd2387ad5bd" providerId="LiveId" clId="{629B129D-8854-4C4A-8058-24BB4B65C650}" dt="2020-11-26T09:01:41.916" v="23" actId="255"/>
        <pc:sldMkLst>
          <pc:docMk/>
          <pc:sldMk cId="1529166799" sldId="454"/>
        </pc:sldMkLst>
        <pc:spChg chg="mod">
          <ac:chgData name="Kate Jopling" userId="7191fcd2387ad5bd" providerId="LiveId" clId="{629B129D-8854-4C4A-8058-24BB4B65C650}" dt="2020-11-26T09:01:41.916" v="23" actId="255"/>
          <ac:spMkLst>
            <pc:docMk/>
            <pc:sldMk cId="1529166799" sldId="454"/>
            <ac:spMk id="4" creationId="{0C1394C8-0F51-42C1-A75A-702ADAFA31BD}"/>
          </ac:spMkLst>
        </pc:spChg>
      </pc:sldChg>
      <pc:sldChg chg="modSp mod">
        <pc:chgData name="Kate Jopling" userId="7191fcd2387ad5bd" providerId="LiveId" clId="{629B129D-8854-4C4A-8058-24BB4B65C650}" dt="2020-11-26T09:02:08.043" v="81" actId="20577"/>
        <pc:sldMkLst>
          <pc:docMk/>
          <pc:sldMk cId="3508771132" sldId="475"/>
        </pc:sldMkLst>
        <pc:spChg chg="mod">
          <ac:chgData name="Kate Jopling" userId="7191fcd2387ad5bd" providerId="LiveId" clId="{629B129D-8854-4C4A-8058-24BB4B65C650}" dt="2020-11-26T09:02:08.043" v="81" actId="20577"/>
          <ac:spMkLst>
            <pc:docMk/>
            <pc:sldMk cId="3508771132" sldId="475"/>
            <ac:spMk id="3" creationId="{2EC0A3C2-56BF-BB4A-8C7C-DC8C5A7AAA3E}"/>
          </ac:spMkLst>
        </pc:spChg>
      </pc:sldChg>
      <pc:sldChg chg="modSp mod">
        <pc:chgData name="Kate Jopling" userId="7191fcd2387ad5bd" providerId="LiveId" clId="{629B129D-8854-4C4A-8058-24BB4B65C650}" dt="2020-11-26T09:00:07.458" v="20" actId="20577"/>
        <pc:sldMkLst>
          <pc:docMk/>
          <pc:sldMk cId="1596846683" sldId="483"/>
        </pc:sldMkLst>
        <pc:spChg chg="mod">
          <ac:chgData name="Kate Jopling" userId="7191fcd2387ad5bd" providerId="LiveId" clId="{629B129D-8854-4C4A-8058-24BB4B65C650}" dt="2020-11-26T09:00:07.458" v="20" actId="20577"/>
          <ac:spMkLst>
            <pc:docMk/>
            <pc:sldMk cId="1596846683" sldId="483"/>
            <ac:spMk id="14" creationId="{E72BA9AE-452B-4492-B592-54F7384E924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2C8DA-881C-4252-8559-30C3FABED2A0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9BB1B-E852-4992-A286-869D82DF2C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470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A1765-CAF5-4A97-AF8C-BD5320FAA5E3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1E14-19B3-42F8-8382-D3F0CCA1AB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78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paigntoendloneliness.org/wp-content/uploads/Promising-approaches-to-reducing-loneliness-and-isolation-in-later-life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paigntoendloneliness.org/wp-content/uploads/downloads/2011/07/safeguarding-the-convey_-_a-call-to-action-from-the-campaign-to-end-loneliness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ons.gov.uk/peoplepopulationandcommunity/wellbeing/articles/lonelinesswhatcharacteristicsandcircumstancesareassociatedwithfeelinglonely/2018-04-10" TargetMode="External"/><Relationship Id="rId4" Type="http://schemas.openxmlformats.org/officeDocument/2006/relationships/hyperlink" Target="https://www.campaigntoendloneliness.org/wp-content/uploads/downloads/2012/07/Victor-Loneliness-Plenary-July2012.pd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paigntoendloneliness.org/threat-to-health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117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963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461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>
                <a:hlinkClick r:id="rId3"/>
              </a:rPr>
              <a:t>https://www.campaigntoendloneliness.org/wp-content/uploads/Promising-approaches-to-reducing-loneliness-and-isolation-in-later-life.pdf</a:t>
            </a:r>
            <a:endParaRPr lang="en-GB" dirty="0"/>
          </a:p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714250-6899-4133-A7FC-2692C43F4C0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776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722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956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07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https://www.campaigntoendloneliness.org/wp-content/uploads/downloads/2011/07/safeguarding-the-convey_-_a-call-to-action-from-the-campaign-to-end-loneliness.pdf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https://www.campaigntoendloneliness.org/wp-content/uploads/downloads/2012/07/Victor-Loneliness-Plenary-July2012.pdf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5"/>
              </a:rPr>
              <a:t>https://www.ons.gov.uk/peoplepopulationandcommunity/wellbeing/articles/lonelinesswhatcharacteristicsandcircumstancesareassociatedwithfeelinglonely/2018-04-10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4505-96CC-405D-B6F7-9C22441F289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799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162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482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https://www.campaigntoendloneliness.org/threat-to-health/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4505-96CC-405D-B6F7-9C22441F289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80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697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515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65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31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5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68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21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Month 2017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</p:spPr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67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36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98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21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9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00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76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13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40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peoplepopulationandcommunity/wellbeing/bulletins/coronavirusandlonelinessgreatbritain/3aprilto3may202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rxiv.org/content/10.1101/2020.05.14.20101360v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621792"/>
            <a:ext cx="4795157" cy="5413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Loneliness: the National </a:t>
            </a:r>
            <a:r>
              <a:rPr lang="en-US" sz="5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picture</a:t>
            </a:r>
            <a:endParaRPr lang="en-US" sz="5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72BA9AE-452B-4492-B592-54F7384E9245}"/>
              </a:ext>
            </a:extLst>
          </p:cNvPr>
          <p:cNvSpPr txBox="1">
            <a:spLocks/>
          </p:cNvSpPr>
          <p:nvPr/>
        </p:nvSpPr>
        <p:spPr>
          <a:xfrm>
            <a:off x="6521450" y="621792"/>
            <a:ext cx="4832349" cy="5413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400" b="1" dirty="0">
                <a:latin typeface="+mn-lt"/>
                <a:ea typeface="+mn-ea"/>
                <a:cs typeface="+mn-cs"/>
              </a:rPr>
              <a:t>Kate Jopling, Independent Consultant </a:t>
            </a:r>
          </a:p>
          <a:p>
            <a:pPr algn="l">
              <a:spcAft>
                <a:spcPts val="600"/>
              </a:spcAft>
            </a:pPr>
            <a:r>
              <a:rPr lang="en-US" sz="2400" b="1" dirty="0">
                <a:latin typeface="+mn-lt"/>
                <a:ea typeface="+mn-ea"/>
                <a:cs typeface="+mn-cs"/>
              </a:rPr>
              <a:t>@KateJopling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579100" y="6356350"/>
            <a:ext cx="7747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780495-CD52-4A72-A83D-568FA86D639C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5" name="AutoShape 10" descr="Image result for independent 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2" descr="Image result for independent 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1" name="Picture 2" descr="https://ellerman.org.uk/assets/images/jef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701" y="12791289"/>
            <a:ext cx="583999" cy="13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84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F633A-D62C-8945-A1C0-660DEDA1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Loneliness during Covid-19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A3C2-56BF-BB4A-8C7C-DC8C5A7A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4638869" cy="365998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 b="0" i="0" dirty="0">
                <a:solidFill>
                  <a:schemeClr val="bg1"/>
                </a:solidFill>
                <a:effectLst/>
              </a:rPr>
              <a:t>Bu et al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200" b="0" i="0" dirty="0">
                <a:solidFill>
                  <a:schemeClr val="bg1"/>
                </a:solidFill>
                <a:effectLst/>
              </a:rPr>
              <a:t>Young adults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200" b="0" i="0" dirty="0">
                <a:solidFill>
                  <a:schemeClr val="bg1"/>
                </a:solidFill>
                <a:effectLst/>
              </a:rPr>
              <a:t>Women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200" b="0" i="0" dirty="0">
                <a:solidFill>
                  <a:schemeClr val="bg1"/>
                </a:solidFill>
                <a:effectLst/>
              </a:rPr>
              <a:t>People with lower education or income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200" dirty="0">
                <a:solidFill>
                  <a:schemeClr val="bg1"/>
                </a:solidFill>
              </a:rPr>
              <a:t>The </a:t>
            </a:r>
            <a:r>
              <a:rPr lang="en-GB" sz="2200" b="0" i="0" dirty="0">
                <a:solidFill>
                  <a:schemeClr val="bg1"/>
                </a:solidFill>
                <a:effectLst/>
              </a:rPr>
              <a:t>economically inactive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200" dirty="0">
                <a:solidFill>
                  <a:schemeClr val="bg1"/>
                </a:solidFill>
              </a:rPr>
              <a:t>People </a:t>
            </a:r>
            <a:r>
              <a:rPr lang="en-GB" sz="2200" b="0" i="0" dirty="0">
                <a:solidFill>
                  <a:schemeClr val="bg1"/>
                </a:solidFill>
                <a:effectLst/>
              </a:rPr>
              <a:t>living alone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200" dirty="0">
                <a:solidFill>
                  <a:schemeClr val="bg1"/>
                </a:solidFill>
              </a:rPr>
              <a:t>Urban residents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BA9CC-8216-6D49-AA95-5648BED8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780495-CD52-4A72-A83D-568FA86D639C}" type="slidenum">
              <a:rPr lang="en-GB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E75DD2-1EA8-450B-86E5-519E66BFD7E4}"/>
              </a:ext>
            </a:extLst>
          </p:cNvPr>
          <p:cNvSpPr txBox="1">
            <a:spLocks/>
          </p:cNvSpPr>
          <p:nvPr/>
        </p:nvSpPr>
        <p:spPr>
          <a:xfrm>
            <a:off x="5993705" y="2279554"/>
            <a:ext cx="4638869" cy="3659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2200" dirty="0">
                <a:solidFill>
                  <a:schemeClr val="bg1"/>
                </a:solidFill>
              </a:rPr>
              <a:t>ONS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200" dirty="0">
                <a:solidFill>
                  <a:schemeClr val="bg1"/>
                </a:solidFill>
              </a:rPr>
              <a:t>Working-age adults living alone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200" dirty="0">
                <a:solidFill>
                  <a:schemeClr val="bg1"/>
                </a:solidFill>
              </a:rPr>
              <a:t>Those in "bad" or "very bad" health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200" dirty="0">
                <a:solidFill>
                  <a:schemeClr val="bg1"/>
                </a:solidFill>
              </a:rPr>
              <a:t>People in rented accommodation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200" dirty="0">
                <a:solidFill>
                  <a:schemeClr val="bg1"/>
                </a:solidFill>
              </a:rPr>
              <a:t>Single, divorced, separated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5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F633A-D62C-8945-A1C0-660DEDA1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Loneliness during Covid-19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A3C2-56BF-BB4A-8C7C-DC8C5A7A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432" y="2269173"/>
            <a:ext cx="9453466" cy="365998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200" b="0" i="0" dirty="0">
                <a:solidFill>
                  <a:schemeClr val="bg1"/>
                </a:solidFill>
                <a:effectLst/>
              </a:rPr>
              <a:t>Seeing the impacts of differences in expectations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200" b="0" i="0" dirty="0">
                <a:solidFill>
                  <a:schemeClr val="bg1"/>
                </a:solidFill>
                <a:effectLst/>
              </a:rPr>
              <a:t>Different experiences e.g. for those who are shielding / those who live alone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200" b="0" i="0" dirty="0">
                <a:solidFill>
                  <a:schemeClr val="bg1"/>
                </a:solidFill>
                <a:effectLst/>
              </a:rPr>
              <a:t>New challenges around ill-health and bereavement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200" dirty="0">
                <a:solidFill>
                  <a:schemeClr val="bg1"/>
                </a:solidFill>
              </a:rPr>
              <a:t>Growing mental health challenges </a:t>
            </a:r>
            <a:endParaRPr lang="en-GB" sz="2200" b="0" i="0" dirty="0">
              <a:solidFill>
                <a:schemeClr val="bg1"/>
              </a:solidFill>
              <a:effectLst/>
            </a:endParaRP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200" b="0" i="0" dirty="0">
                <a:solidFill>
                  <a:schemeClr val="bg1"/>
                </a:solidFill>
                <a:effectLst/>
              </a:rPr>
              <a:t>Increasingl</a:t>
            </a:r>
            <a:r>
              <a:rPr lang="en-GB" sz="2200" dirty="0">
                <a:solidFill>
                  <a:schemeClr val="bg1"/>
                </a:solidFill>
              </a:rPr>
              <a:t>y experiencing identity shifts</a:t>
            </a:r>
            <a:endParaRPr lang="en-GB" sz="2200" b="0" i="0" dirty="0">
              <a:solidFill>
                <a:schemeClr val="bg1"/>
              </a:solidFill>
              <a:effectLst/>
            </a:endParaRPr>
          </a:p>
          <a:p>
            <a:pPr>
              <a:spcBef>
                <a:spcPct val="0"/>
              </a:spcBef>
              <a:spcAft>
                <a:spcPts val="1000"/>
              </a:spcAft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BA9CC-8216-6D49-AA95-5648BED8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780495-CD52-4A72-A83D-568FA86D639C}" type="slidenum">
              <a:rPr lang="en-GB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57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Content Placeholder 7"/>
          <p:cNvSpPr>
            <a:spLocks noGrp="1"/>
          </p:cNvSpPr>
          <p:nvPr>
            <p:ph sz="half" idx="1"/>
          </p:nvPr>
        </p:nvSpPr>
        <p:spPr>
          <a:xfrm>
            <a:off x="1981200" y="1219200"/>
            <a:ext cx="5638800" cy="4510088"/>
          </a:xfrm>
        </p:spPr>
        <p:txBody>
          <a:bodyPr/>
          <a:lstStyle/>
          <a:p>
            <a:endParaRPr lang="en-GB" sz="2000" dirty="0"/>
          </a:p>
          <a:p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52153" y="677839"/>
            <a:ext cx="5943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+mj-lt"/>
              </a:rPr>
              <a:t>The ties that bind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B775E9-7B3E-4590-A5CF-D0A178FE0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6957624" y="1647317"/>
            <a:ext cx="6316874" cy="35633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1394C8-0F51-42C1-A75A-702ADAFA31BD}"/>
              </a:ext>
            </a:extLst>
          </p:cNvPr>
          <p:cNvSpPr txBox="1"/>
          <p:nvPr/>
        </p:nvSpPr>
        <p:spPr>
          <a:xfrm>
            <a:off x="1000125" y="1876425"/>
            <a:ext cx="69818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Evidence suggests that we are sustained not just by our “thick” ties, but also our “thin” 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Lockdown impacts these thin times in communities – what is happening to our community fabric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 know that places and spaces build these connections – what about when these are disappearing or inaccessible?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16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F633A-D62C-8945-A1C0-660DEDA1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32962"/>
            <a:ext cx="4887685" cy="644629"/>
          </a:xfrm>
        </p:spPr>
        <p:txBody>
          <a:bodyPr anchor="b">
            <a:normAutofit fontScale="90000"/>
          </a:bodyPr>
          <a:lstStyle/>
          <a:p>
            <a:r>
              <a:rPr lang="en-US" sz="4000" b="1" dirty="0"/>
              <a:t>Psychology of loneliness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A3C2-56BF-BB4A-8C7C-DC8C5A7A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084" y="2088878"/>
            <a:ext cx="4887685" cy="4023360"/>
          </a:xfrm>
        </p:spPr>
        <p:txBody>
          <a:bodyPr anchor="t">
            <a:normAutofit/>
          </a:bodyPr>
          <a:lstStyle/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000" dirty="0"/>
              <a:t>Loneliness can set us off on a downward spiral of negative emotions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000" dirty="0"/>
              <a:t>The longer we are lonely the harder it can be to connect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000" dirty="0"/>
              <a:t>This is not just about a lack of contacts – it’s about how we think and feel about our relationships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000" dirty="0"/>
              <a:t>Feeling that we do not have a role or purpose or are not wanted can leave us feeling lonely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D34C022-44FE-4ED5-ABF1-872FFAA6EAFC}"/>
              </a:ext>
            </a:extLst>
          </p:cNvPr>
          <p:cNvPicPr/>
          <p:nvPr/>
        </p:nvPicPr>
        <p:blipFill rotWithShape="1">
          <a:blip r:embed="rId3"/>
          <a:srcRect l="1984" r="8655" b="3"/>
          <a:stretch/>
        </p:blipFill>
        <p:spPr>
          <a:xfrm>
            <a:off x="6749145" y="573678"/>
            <a:ext cx="5103206" cy="571064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BA9CC-8216-6D49-AA95-5648BED8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538" y="6355080"/>
            <a:ext cx="109964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780495-CD52-4A72-A83D-568FA86D639C}" type="slidenum">
              <a:rPr lang="en-GB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GB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6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F633A-D62C-8945-A1C0-660DEDA1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What can we do about loneliness?</a:t>
            </a:r>
            <a:r>
              <a:rPr lang="en-US" sz="3600" b="1" dirty="0">
                <a:solidFill>
                  <a:srgbClr val="FFFFFF"/>
                </a:solidFill>
              </a:rPr>
              <a:t/>
            </a:r>
            <a:br>
              <a:rPr lang="en-US" sz="3600" b="1" dirty="0">
                <a:solidFill>
                  <a:srgbClr val="FFFFFF"/>
                </a:solidFill>
              </a:rPr>
            </a:b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88B10C-FA10-4B26-B031-6A13D781A1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2" r="9698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BA9CC-8216-6D49-AA95-5648BED8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59780495-CD52-4A72-A83D-568FA86D639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70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F633A-D62C-8945-A1C0-660DEDA1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Beyond the crisis….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A3C2-56BF-BB4A-8C7C-DC8C5A7A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2516777"/>
            <a:ext cx="10802113" cy="3660185"/>
          </a:xfr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400" dirty="0"/>
              <a:t>Natural focus on emergency response – checking in, meeting basic needs, a “humanitarian” response to loneliness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400" dirty="0"/>
              <a:t>But as we move forward </a:t>
            </a:r>
          </a:p>
          <a:p>
            <a:pPr lvl="1">
              <a:spcBef>
                <a:spcPct val="0"/>
              </a:spcBef>
              <a:spcAft>
                <a:spcPts val="1000"/>
              </a:spcAft>
            </a:pPr>
            <a:r>
              <a:rPr lang="en-GB" dirty="0"/>
              <a:t>How can we start to offer a more holistic response?</a:t>
            </a:r>
          </a:p>
          <a:p>
            <a:pPr lvl="1">
              <a:spcBef>
                <a:spcPct val="0"/>
              </a:spcBef>
              <a:spcAft>
                <a:spcPts val="1000"/>
              </a:spcAft>
            </a:pPr>
            <a:r>
              <a:rPr lang="en-GB" dirty="0"/>
              <a:t>How can we move to supporting relationships – more mutual, more group based, more welcoming ?</a:t>
            </a:r>
          </a:p>
          <a:p>
            <a:pPr lvl="1">
              <a:spcBef>
                <a:spcPct val="0"/>
              </a:spcBef>
              <a:spcAft>
                <a:spcPts val="1000"/>
              </a:spcAft>
            </a:pPr>
            <a:r>
              <a:rPr lang="en-GB" dirty="0"/>
              <a:t>How can we </a:t>
            </a:r>
            <a:r>
              <a:rPr lang="en-GB" i="1" dirty="0"/>
              <a:t>involve </a:t>
            </a:r>
            <a:r>
              <a:rPr lang="en-GB" dirty="0"/>
              <a:t>people rather than support them?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400" dirty="0"/>
              <a:t>How do we maintain momentum at the national as well as </a:t>
            </a:r>
            <a:r>
              <a:rPr lang="en-GB" sz="2400"/>
              <a:t>local levels?</a:t>
            </a:r>
            <a:endParaRPr lang="en-GB" sz="2400" dirty="0"/>
          </a:p>
          <a:p>
            <a:pPr>
              <a:spcBef>
                <a:spcPct val="0"/>
              </a:spcBef>
              <a:spcAft>
                <a:spcPts val="1000"/>
              </a:spcAft>
            </a:pPr>
            <a:endParaRPr lang="en-GB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BA9CC-8216-6D49-AA95-5648BED8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780495-CD52-4A72-A83D-568FA86D639C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77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650" y="643468"/>
            <a:ext cx="3117850" cy="1617412"/>
          </a:xfrm>
        </p:spPr>
        <p:txBody>
          <a:bodyPr anchor="b">
            <a:normAutofit fontScale="90000"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An epidemic of loneliness?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2649" y="2260880"/>
            <a:ext cx="3045883" cy="4095470"/>
          </a:xfrm>
        </p:spPr>
        <p:txBody>
          <a:bodyPr>
            <a:normAutofit fontScale="92500" lnSpcReduction="20000"/>
          </a:bodyPr>
          <a:lstStyle/>
          <a:p>
            <a:endParaRPr lang="en-GB" sz="2200" dirty="0">
              <a:solidFill>
                <a:schemeClr val="bg1"/>
              </a:solidFill>
            </a:endParaRPr>
          </a:p>
          <a:p>
            <a:r>
              <a:rPr lang="en-GB" sz="2200" dirty="0">
                <a:solidFill>
                  <a:schemeClr val="bg1"/>
                </a:solidFill>
              </a:rPr>
              <a:t>Around 10% of older people (65+) are often or always lonely – consistent over decades</a:t>
            </a:r>
          </a:p>
          <a:p>
            <a:r>
              <a:rPr lang="en-GB" sz="2200" dirty="0">
                <a:solidFill>
                  <a:schemeClr val="bg1"/>
                </a:solidFill>
              </a:rPr>
              <a:t>Absolute numbers are growing</a:t>
            </a:r>
          </a:p>
          <a:p>
            <a:r>
              <a:rPr lang="en-GB" sz="2200" dirty="0">
                <a:solidFill>
                  <a:schemeClr val="bg1"/>
                </a:solidFill>
              </a:rPr>
              <a:t>Recent surveys suggest younger people are more lonely than older people (but some caution needed)</a:t>
            </a:r>
          </a:p>
          <a:p>
            <a:r>
              <a:rPr lang="en-GB" sz="2200" dirty="0">
                <a:solidFill>
                  <a:schemeClr val="bg1"/>
                </a:solidFill>
              </a:rPr>
              <a:t>A U-shaped curve of loneliness through the life course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21950" y="6356350"/>
            <a:ext cx="8318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A0BF58-134B-6E48-BFB6-4B0BDB29D616}" type="slidenum">
              <a:rPr lang="en-US">
                <a:solidFill>
                  <a:schemeClr val="bg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bg1">
                  <a:alpha val="7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9F0EE2-4748-479D-B03B-C4F4543B77B7}"/>
              </a:ext>
            </a:extLst>
          </p:cNvPr>
          <p:cNvSpPr txBox="1"/>
          <p:nvPr/>
        </p:nvSpPr>
        <p:spPr>
          <a:xfrm>
            <a:off x="568989" y="6077457"/>
            <a:ext cx="6276250" cy="55778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Source: Yang K. &amp; Victor C. (2011), using data from the European Social Survey</a:t>
            </a:r>
          </a:p>
        </p:txBody>
      </p:sp>
      <p:pic>
        <p:nvPicPr>
          <p:cNvPr id="6" name="Content Placeholder 4" descr="Screen Shot 2018-06-11 at 10.40.28.png">
            <a:extLst>
              <a:ext uri="{FF2B5EF4-FFF2-40B4-BE49-F238E27FC236}">
                <a16:creationId xmlns:a16="http://schemas.microsoft.com/office/drawing/2014/main" id="{DD85F8DF-52EA-4438-91B8-7D4453941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13" r="-18713"/>
          <a:stretch>
            <a:fillRect/>
          </a:stretch>
        </p:blipFill>
        <p:spPr>
          <a:xfrm>
            <a:off x="-1008803" y="501651"/>
            <a:ext cx="9811492" cy="539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8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F633A-D62C-8945-A1C0-660DEDA1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Who is lonely and when?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A3C2-56BF-BB4A-8C7C-DC8C5A7A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2516777"/>
            <a:ext cx="10802113" cy="3660185"/>
          </a:xfr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400" dirty="0"/>
              <a:t>Growing evidence demonstrating the importance of “life transitions” in loneliness</a:t>
            </a:r>
          </a:p>
          <a:p>
            <a:pPr lvl="1">
              <a:spcBef>
                <a:spcPct val="0"/>
              </a:spcBef>
              <a:spcAft>
                <a:spcPts val="1000"/>
              </a:spcAft>
            </a:pPr>
            <a:r>
              <a:rPr lang="en-GB" sz="2000" dirty="0"/>
              <a:t>Changing jobs / becoming unemployed</a:t>
            </a:r>
          </a:p>
          <a:p>
            <a:pPr lvl="1">
              <a:spcBef>
                <a:spcPct val="0"/>
              </a:spcBef>
              <a:spcAft>
                <a:spcPts val="1000"/>
              </a:spcAft>
            </a:pPr>
            <a:r>
              <a:rPr lang="en-GB" sz="2000" dirty="0"/>
              <a:t>Becoming a parent / carer</a:t>
            </a:r>
          </a:p>
          <a:p>
            <a:pPr lvl="1">
              <a:spcBef>
                <a:spcPct val="0"/>
              </a:spcBef>
              <a:spcAft>
                <a:spcPts val="1000"/>
              </a:spcAft>
            </a:pPr>
            <a:r>
              <a:rPr lang="en-GB" sz="2000" dirty="0"/>
              <a:t>Ill-health</a:t>
            </a:r>
          </a:p>
          <a:p>
            <a:pPr lvl="1">
              <a:spcBef>
                <a:spcPct val="0"/>
              </a:spcBef>
              <a:spcAft>
                <a:spcPts val="1000"/>
              </a:spcAft>
            </a:pPr>
            <a:r>
              <a:rPr lang="en-GB" sz="2000" dirty="0"/>
              <a:t>Moving home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400" dirty="0"/>
              <a:t>Loneliness is understood as an “identity crisis”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BA9CC-8216-6D49-AA95-5648BED8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780495-CD52-4A72-A83D-568FA86D639C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29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F633A-D62C-8945-A1C0-660DEDA1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is lonely and when?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338C735-78FD-41B4-A46C-154CE2F79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024543"/>
            <a:ext cx="6553545" cy="481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BA9CC-8216-6D49-AA95-5648BED8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317" y="6423025"/>
            <a:ext cx="7715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780495-CD52-4A72-A83D-568FA86D639C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3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F633A-D62C-8945-A1C0-660DEDA1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is lonely and when? </a:t>
            </a:r>
          </a:p>
        </p:txBody>
      </p:sp>
      <p:pic>
        <p:nvPicPr>
          <p:cNvPr id="3" name="Picture 2" descr="LBH charts.png">
            <a:extLst>
              <a:ext uri="{FF2B5EF4-FFF2-40B4-BE49-F238E27FC236}">
                <a16:creationId xmlns:a16="http://schemas.microsoft.com/office/drawing/2014/main" id="{0588FE72-5FE9-4892-B18F-EE868F5F6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975391"/>
            <a:ext cx="6553545" cy="49151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BA9CC-8216-6D49-AA95-5648BED8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317" y="6423025"/>
            <a:ext cx="7715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780495-CD52-4A72-A83D-568FA86D639C}" type="slidenum">
              <a:rPr lang="en-US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8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753926"/>
            <a:ext cx="4887685" cy="765210"/>
          </a:xfrm>
        </p:spPr>
        <p:txBody>
          <a:bodyPr anchor="b">
            <a:normAutofit/>
          </a:bodyPr>
          <a:lstStyle/>
          <a:p>
            <a:r>
              <a:rPr lang="en-GB" sz="4000" b="1" dirty="0"/>
              <a:t>A national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828800"/>
            <a:ext cx="4887685" cy="4275274"/>
          </a:xfrm>
        </p:spPr>
        <p:txBody>
          <a:bodyPr anchor="t">
            <a:normAutofit fontScale="92500"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Built on a growing understanding of loneliness as a public health challenge – at local level</a:t>
            </a:r>
          </a:p>
          <a:p>
            <a:r>
              <a:rPr lang="en-GB" dirty="0">
                <a:solidFill>
                  <a:schemeClr val="tx1"/>
                </a:solidFill>
              </a:rPr>
              <a:t>Followed the Jo Cox Commission</a:t>
            </a:r>
          </a:p>
          <a:p>
            <a:r>
              <a:rPr lang="en-GB" dirty="0">
                <a:solidFill>
                  <a:schemeClr val="tx1"/>
                </a:solidFill>
              </a:rPr>
              <a:t>Launched October 2018</a:t>
            </a:r>
          </a:p>
          <a:p>
            <a:r>
              <a:rPr lang="en-GB" dirty="0">
                <a:solidFill>
                  <a:schemeClr val="tx1"/>
                </a:solidFill>
              </a:rPr>
              <a:t>Commitments across every government department including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Rolling out social prescribing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 business network to encourage employers to take action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Planning for a public campaign </a:t>
            </a:r>
          </a:p>
          <a:p>
            <a:pPr>
              <a:buNone/>
            </a:pPr>
            <a:endParaRPr lang="en-GB" sz="16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96538" y="6355080"/>
            <a:ext cx="109964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A0BF58-134B-6E48-BFB6-4B0BDB29D616}" type="slidenum">
              <a:rPr lang="en-US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alpha val="7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E7A342-BB70-4479-A8CB-32BC3FC11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206" y="308259"/>
            <a:ext cx="4522546" cy="624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7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F633A-D62C-8945-A1C0-660DEDA1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Since the strategy…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A3C2-56BF-BB4A-8C7C-DC8C5A7A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2516777"/>
            <a:ext cx="10802113" cy="3660185"/>
          </a:xfr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400" dirty="0"/>
              <a:t>Loneliness Action Group progress report 2019 – good start but more to do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400" dirty="0"/>
              <a:t>Lots of small scale actions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400" dirty="0"/>
              <a:t>A big push on social prescribing in communities (probably the most significant piece)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400" dirty="0"/>
              <a:t>Early 2020 - All Party Parliamentary Group on Loneliness launched an inquiry – keeping up the pressure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endParaRPr lang="en-GB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BA9CC-8216-6D49-AA95-5648BED8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780495-CD52-4A72-A83D-568FA86D639C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18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F633A-D62C-8945-A1C0-660DEDA1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And then…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A3C2-56BF-BB4A-8C7C-DC8C5A7A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2516777"/>
            <a:ext cx="10802113" cy="3660185"/>
          </a:xfrm>
        </p:spPr>
        <p:txBody>
          <a:bodyPr anchor="ctr"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600" dirty="0"/>
              <a:t>And then Covid-19 hit…</a:t>
            </a:r>
          </a:p>
          <a:p>
            <a:pPr lvl="1">
              <a:spcBef>
                <a:spcPct val="0"/>
              </a:spcBef>
              <a:spcAft>
                <a:spcPts val="1000"/>
              </a:spcAft>
            </a:pPr>
            <a:r>
              <a:rPr lang="en-GB" sz="2600" dirty="0"/>
              <a:t>Recognised connection as a basic need</a:t>
            </a:r>
          </a:p>
          <a:p>
            <a:pPr lvl="1">
              <a:spcBef>
                <a:spcPct val="0"/>
              </a:spcBef>
              <a:spcAft>
                <a:spcPts val="1000"/>
              </a:spcAft>
            </a:pPr>
            <a:r>
              <a:rPr lang="en-GB" sz="2600" dirty="0"/>
              <a:t>Response to loneliness as part of the overall response</a:t>
            </a:r>
          </a:p>
          <a:p>
            <a:pPr lvl="1">
              <a:spcBef>
                <a:spcPct val="0"/>
              </a:spcBef>
              <a:spcAft>
                <a:spcPts val="1000"/>
              </a:spcAft>
            </a:pPr>
            <a:r>
              <a:rPr lang="en-GB" sz="2600" dirty="0"/>
              <a:t>Deeper understanding and reduced stigma</a:t>
            </a:r>
          </a:p>
          <a:p>
            <a:pPr lvl="1">
              <a:spcBef>
                <a:spcPct val="0"/>
              </a:spcBef>
              <a:spcAft>
                <a:spcPts val="1000"/>
              </a:spcAft>
            </a:pPr>
            <a:r>
              <a:rPr lang="en-GB" sz="2600" dirty="0"/>
              <a:t>Huge community response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600" b="1" dirty="0"/>
              <a:t>But</a:t>
            </a:r>
            <a:r>
              <a:rPr lang="en-GB" sz="2600" dirty="0"/>
              <a:t> </a:t>
            </a:r>
          </a:p>
          <a:p>
            <a:pPr lvl="1">
              <a:spcBef>
                <a:spcPct val="0"/>
              </a:spcBef>
              <a:spcAft>
                <a:spcPts val="1000"/>
              </a:spcAft>
            </a:pPr>
            <a:r>
              <a:rPr lang="en-GB" sz="2600" dirty="0"/>
              <a:t>Huge demand on services and reduced funding</a:t>
            </a:r>
          </a:p>
          <a:p>
            <a:pPr lvl="1">
              <a:spcBef>
                <a:spcPct val="0"/>
              </a:spcBef>
              <a:spcAft>
                <a:spcPts val="1000"/>
              </a:spcAft>
            </a:pPr>
            <a:r>
              <a:rPr lang="en-GB" sz="2600" dirty="0"/>
              <a:t>Mutual aid and community response – but some myths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600" dirty="0"/>
              <a:t>£750m for voluntary sector organisations £5m for loneliness specifically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600" dirty="0"/>
              <a:t>Tackling Loneliness Network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endParaRPr lang="en-GB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BA9CC-8216-6D49-AA95-5648BED8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780495-CD52-4A72-A83D-568FA86D639C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3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F633A-D62C-8945-A1C0-660DEDA1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Loneliness in lockdown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A3C2-56BF-BB4A-8C7C-DC8C5A7A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2516777"/>
            <a:ext cx="10802113" cy="3660185"/>
          </a:xfrm>
        </p:spPr>
        <p:txBody>
          <a:bodyPr anchor="ctr">
            <a:noAutofit/>
          </a:bodyPr>
          <a:lstStyle/>
          <a:p>
            <a:pPr marL="0" indent="0" algn="l">
              <a:buNone/>
            </a:pPr>
            <a:r>
              <a:rPr lang="en-GB" sz="2400" b="0" i="0" dirty="0">
                <a:solidFill>
                  <a:srgbClr val="323132"/>
                </a:solidFill>
                <a:effectLst/>
              </a:rPr>
              <a:t>Findings from </a:t>
            </a:r>
            <a:r>
              <a:rPr lang="en-GB" sz="2400" b="0" i="0" dirty="0">
                <a:solidFill>
                  <a:srgbClr val="323132"/>
                </a:solidFill>
                <a:effectLst/>
                <a:hlinkClick r:id="rId3"/>
              </a:rPr>
              <a:t>ONS</a:t>
            </a:r>
            <a:endParaRPr lang="en-GB" sz="2400" b="0" i="0" dirty="0">
              <a:solidFill>
                <a:srgbClr val="32313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</a:rPr>
              <a:t>5% of people in Great Britain experienced chronic loneliness during lockdown - about the same proportion as pre-lockdown.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dirty="0"/>
              <a:t>Significant levels of ‘lockdown loneliness’ particularly among young people (NB this has a specific definition)</a:t>
            </a:r>
          </a:p>
          <a:p>
            <a:pPr marL="0" indent="0">
              <a:spcBef>
                <a:spcPct val="0"/>
              </a:spcBef>
              <a:spcAft>
                <a:spcPts val="1000"/>
              </a:spcAft>
              <a:buNone/>
            </a:pPr>
            <a:endParaRPr lang="en-GB" sz="2400" dirty="0"/>
          </a:p>
          <a:p>
            <a:pPr marL="0" indent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 dirty="0"/>
              <a:t>Findings from </a:t>
            </a:r>
            <a:r>
              <a:rPr lang="en-GB" sz="2400" dirty="0">
                <a:hlinkClick r:id="rId4"/>
              </a:rPr>
              <a:t>Bu et al</a:t>
            </a:r>
            <a:endParaRPr lang="en-GB" sz="2400" dirty="0"/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400" dirty="0"/>
              <a:t>Risk factors for loneliness were near identical prior to and during the pandemic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sz="2400" dirty="0"/>
              <a:t>Heightened risk among those who were already at risk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BA9CC-8216-6D49-AA95-5648BED8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780495-CD52-4A72-A83D-568FA86D639C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840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725</Words>
  <Application>Microsoft Office PowerPoint</Application>
  <PresentationFormat>Widescreen</PresentationFormat>
  <Paragraphs>123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An epidemic of loneliness?</vt:lpstr>
      <vt:lpstr>Who is lonely and when? </vt:lpstr>
      <vt:lpstr>Who is lonely and when? </vt:lpstr>
      <vt:lpstr>Who is lonely and when? </vt:lpstr>
      <vt:lpstr>A national strategy</vt:lpstr>
      <vt:lpstr>Since the strategy…</vt:lpstr>
      <vt:lpstr>And then…</vt:lpstr>
      <vt:lpstr>Loneliness in lockdown </vt:lpstr>
      <vt:lpstr>Loneliness during Covid-19</vt:lpstr>
      <vt:lpstr>Loneliness during Covid-19</vt:lpstr>
      <vt:lpstr>PowerPoint Presentation</vt:lpstr>
      <vt:lpstr>Psychology of loneliness</vt:lpstr>
      <vt:lpstr>What can we do about loneliness? </vt:lpstr>
      <vt:lpstr>Beyond the crisis….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Tackling the nation’s epidemic of loneliness</dc:title>
  <dc:creator>Kate Jopling</dc:creator>
  <cp:lastModifiedBy>Sarah Warman</cp:lastModifiedBy>
  <cp:revision>12</cp:revision>
  <dcterms:created xsi:type="dcterms:W3CDTF">2020-09-27T15:20:48Z</dcterms:created>
  <dcterms:modified xsi:type="dcterms:W3CDTF">2020-11-26T15:25:58Z</dcterms:modified>
</cp:coreProperties>
</file>