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7"/>
  </p:notesMasterIdLst>
  <p:sldIdLst>
    <p:sldId id="343" r:id="rId6"/>
    <p:sldId id="619" r:id="rId7"/>
    <p:sldId id="620" r:id="rId8"/>
    <p:sldId id="621" r:id="rId9"/>
    <p:sldId id="622" r:id="rId10"/>
    <p:sldId id="623" r:id="rId11"/>
    <p:sldId id="624" r:id="rId12"/>
    <p:sldId id="625" r:id="rId13"/>
    <p:sldId id="628" r:id="rId14"/>
    <p:sldId id="627" r:id="rId15"/>
    <p:sldId id="62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Harden" initials="AH" lastIdx="2" clrIdx="0">
    <p:extLst>
      <p:ext uri="{19B8F6BF-5375-455C-9EA6-DF929625EA0E}">
        <p15:presenceInfo xmlns:p15="http://schemas.microsoft.com/office/powerpoint/2012/main" userId="S-1-5-21-816706269-2427189597-1522727679-212923" providerId="AD"/>
      </p:ext>
    </p:extLst>
  </p:cmAuthor>
  <p:cmAuthor id="2" name="Meg" initials="MW" lastIdx="4" clrIdx="1"/>
  <p:cmAuthor id="3" name="Wiseman, Octavia" initials="WO" lastIdx="9" clrIdx="2">
    <p:extLst>
      <p:ext uri="{19B8F6BF-5375-455C-9EA6-DF929625EA0E}">
        <p15:presenceInfo xmlns:p15="http://schemas.microsoft.com/office/powerpoint/2012/main" userId="Wiseman, Octavia" providerId="None"/>
      </p:ext>
    </p:extLst>
  </p:cmAuthor>
  <p:cmAuthor id="4" name="Angela Harden" initials="AH [2]" lastIdx="1" clrIdx="3">
    <p:extLst>
      <p:ext uri="{19B8F6BF-5375-455C-9EA6-DF929625EA0E}">
        <p15:presenceInfo xmlns:p15="http://schemas.microsoft.com/office/powerpoint/2012/main" userId="S::angela9@uel.ac.uk::65eb6cbc-19a0-42ba-b148-c1f9eab855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1" autoAdjust="0"/>
    <p:restoredTop sz="81572"/>
  </p:normalViewPr>
  <p:slideViewPr>
    <p:cSldViewPr snapToGrid="0">
      <p:cViewPr varScale="1">
        <p:scale>
          <a:sx n="74" d="100"/>
          <a:sy n="74" d="100"/>
        </p:scale>
        <p:origin x="97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t>% who have ever used the internet </a:t>
            </a:r>
          </a:p>
          <a:p>
            <a:pPr>
              <a:defRPr/>
            </a:pPr>
            <a:r>
              <a:rPr lang="en-US" sz="1600" i="1" dirty="0"/>
              <a:t>(Source: </a:t>
            </a:r>
            <a:r>
              <a:rPr lang="en-US" sz="1600" b="0" i="1" u="none" strike="noStrike" baseline="0" dirty="0">
                <a:effectLst/>
              </a:rPr>
              <a:t>Office for National Statistics. Internet users, 2019)</a:t>
            </a:r>
            <a:endParaRPr lang="en-US" sz="1600" i="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Men</c:v>
                </c:pt>
              </c:strCache>
            </c:strRef>
          </c:tx>
          <c:spPr>
            <a:solidFill>
              <a:schemeClr val="accent1"/>
            </a:solidFill>
            <a:ln>
              <a:noFill/>
            </a:ln>
            <a:effectLst/>
          </c:spPr>
          <c:invertIfNegative val="0"/>
          <c:dLbls>
            <c:dLbl>
              <c:idx val="0"/>
              <c:layout/>
              <c:tx>
                <c:rich>
                  <a:bodyPr/>
                  <a:lstStyle/>
                  <a:p>
                    <a:fld id="{E1159C47-CF88-4E47-A296-62834944D165}"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CCB8-1E40-B8D4-17A71E8BB675}"/>
                </c:ext>
              </c:extLst>
            </c:dLbl>
            <c:dLbl>
              <c:idx val="1"/>
              <c:layout/>
              <c:tx>
                <c:rich>
                  <a:bodyPr/>
                  <a:lstStyle/>
                  <a:p>
                    <a:fld id="{22CB9441-889F-8541-B8A5-5710438A45B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CCB8-1E40-B8D4-17A71E8BB67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Aged 75+</c:v>
                </c:pt>
                <c:pt idx="1">
                  <c:v>All ages</c:v>
                </c:pt>
              </c:strCache>
            </c:strRef>
          </c:cat>
          <c:val>
            <c:numRef>
              <c:f>Sheet1!$B$2:$B$3</c:f>
              <c:numCache>
                <c:formatCode>General</c:formatCode>
                <c:ptCount val="2"/>
                <c:pt idx="0">
                  <c:v>60</c:v>
                </c:pt>
                <c:pt idx="1">
                  <c:v>94</c:v>
                </c:pt>
              </c:numCache>
            </c:numRef>
          </c:val>
          <c:extLst>
            <c:ext xmlns:c16="http://schemas.microsoft.com/office/drawing/2014/chart" uri="{C3380CC4-5D6E-409C-BE32-E72D297353CC}">
              <c16:uniqueId val="{00000000-1058-2247-8A4E-0212D5F6204A}"/>
            </c:ext>
          </c:extLst>
        </c:ser>
        <c:ser>
          <c:idx val="1"/>
          <c:order val="1"/>
          <c:tx>
            <c:strRef>
              <c:f>Sheet1!$C$1</c:f>
              <c:strCache>
                <c:ptCount val="1"/>
                <c:pt idx="0">
                  <c:v>Women</c:v>
                </c:pt>
              </c:strCache>
            </c:strRef>
          </c:tx>
          <c:spPr>
            <a:solidFill>
              <a:schemeClr val="accent2"/>
            </a:solidFill>
            <a:ln>
              <a:noFill/>
            </a:ln>
            <a:effectLst/>
          </c:spPr>
          <c:invertIfNegative val="0"/>
          <c:dLbls>
            <c:dLbl>
              <c:idx val="0"/>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3F938221-D393-B246-8977-68A0F326C050}" type="VALUE">
                      <a:rPr lang="en-US" smtClean="0"/>
                      <a:pPr>
                        <a:defRPr sz="1400"/>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4-1058-2247-8A4E-0212D5F6204A}"/>
                </c:ext>
              </c:extLst>
            </c:dLbl>
            <c:dLbl>
              <c:idx val="1"/>
              <c:layout/>
              <c:tx>
                <c:rich>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fld id="{E1113C37-D50F-9A47-8C5D-8AB783A39DC6}" type="VALUE">
                      <a:rPr lang="en-US" smtClean="0"/>
                      <a:pPr>
                        <a:defRPr sz="1400"/>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1058-2247-8A4E-0212D5F6204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Aged 75+</c:v>
                </c:pt>
                <c:pt idx="1">
                  <c:v>All ages</c:v>
                </c:pt>
              </c:strCache>
            </c:strRef>
          </c:cat>
          <c:val>
            <c:numRef>
              <c:f>Sheet1!$C$2:$C$3</c:f>
              <c:numCache>
                <c:formatCode>General</c:formatCode>
                <c:ptCount val="2"/>
                <c:pt idx="0">
                  <c:v>48</c:v>
                </c:pt>
                <c:pt idx="1">
                  <c:v>91</c:v>
                </c:pt>
              </c:numCache>
            </c:numRef>
          </c:val>
          <c:extLst>
            <c:ext xmlns:c16="http://schemas.microsoft.com/office/drawing/2014/chart" uri="{C3380CC4-5D6E-409C-BE32-E72D297353CC}">
              <c16:uniqueId val="{00000001-1058-2247-8A4E-0212D5F6204A}"/>
            </c:ext>
          </c:extLst>
        </c:ser>
        <c:dLbls>
          <c:showLegendKey val="0"/>
          <c:showVal val="0"/>
          <c:showCatName val="0"/>
          <c:showSerName val="0"/>
          <c:showPercent val="0"/>
          <c:showBubbleSize val="0"/>
        </c:dLbls>
        <c:gapWidth val="219"/>
        <c:overlap val="-27"/>
        <c:axId val="977472783"/>
        <c:axId val="977473167"/>
      </c:barChart>
      <c:catAx>
        <c:axId val="9774727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77473167"/>
        <c:crosses val="autoZero"/>
        <c:auto val="1"/>
        <c:lblAlgn val="ctr"/>
        <c:lblOffset val="100"/>
        <c:noMultiLvlLbl val="0"/>
      </c:catAx>
      <c:valAx>
        <c:axId val="977473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74727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3A0B7-A245-40E0-94CD-C0630F16DEF1}" type="datetimeFigureOut">
              <a:rPr lang="en-GB" smtClean="0"/>
              <a:pPr/>
              <a:t>27/11/2020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72338F-CDAE-4A0D-8C41-D57077A6B97A}" type="slidenum">
              <a:rPr lang="en-GB" smtClean="0"/>
              <a:pPr/>
              <a:t>‹#›</a:t>
            </a:fld>
            <a:endParaRPr lang="en-GB"/>
          </a:p>
        </p:txBody>
      </p:sp>
    </p:spTree>
    <p:extLst>
      <p:ext uri="{BB962C8B-B14F-4D97-AF65-F5344CB8AC3E}">
        <p14:creationId xmlns:p14="http://schemas.microsoft.com/office/powerpoint/2010/main" val="359854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1</a:t>
            </a:fld>
            <a:endParaRPr lang="en-GB"/>
          </a:p>
        </p:txBody>
      </p:sp>
    </p:spTree>
    <p:extLst>
      <p:ext uri="{BB962C8B-B14F-4D97-AF65-F5344CB8AC3E}">
        <p14:creationId xmlns:p14="http://schemas.microsoft.com/office/powerpoint/2010/main" val="92134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10</a:t>
            </a:fld>
            <a:endParaRPr lang="en-GB"/>
          </a:p>
        </p:txBody>
      </p:sp>
    </p:spTree>
    <p:extLst>
      <p:ext uri="{BB962C8B-B14F-4D97-AF65-F5344CB8AC3E}">
        <p14:creationId xmlns:p14="http://schemas.microsoft.com/office/powerpoint/2010/main" val="323227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2</a:t>
            </a:fld>
            <a:endParaRPr lang="en-GB"/>
          </a:p>
        </p:txBody>
      </p:sp>
    </p:spTree>
    <p:extLst>
      <p:ext uri="{BB962C8B-B14F-4D97-AF65-F5344CB8AC3E}">
        <p14:creationId xmlns:p14="http://schemas.microsoft.com/office/powerpoint/2010/main" val="323481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3</a:t>
            </a:fld>
            <a:endParaRPr lang="en-GB"/>
          </a:p>
        </p:txBody>
      </p:sp>
    </p:spTree>
    <p:extLst>
      <p:ext uri="{BB962C8B-B14F-4D97-AF65-F5344CB8AC3E}">
        <p14:creationId xmlns:p14="http://schemas.microsoft.com/office/powerpoint/2010/main" val="297855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4</a:t>
            </a:fld>
            <a:endParaRPr lang="en-GB"/>
          </a:p>
        </p:txBody>
      </p:sp>
    </p:spTree>
    <p:extLst>
      <p:ext uri="{BB962C8B-B14F-4D97-AF65-F5344CB8AC3E}">
        <p14:creationId xmlns:p14="http://schemas.microsoft.com/office/powerpoint/2010/main" val="155414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5</a:t>
            </a:fld>
            <a:endParaRPr lang="en-GB"/>
          </a:p>
        </p:txBody>
      </p:sp>
    </p:spTree>
    <p:extLst>
      <p:ext uri="{BB962C8B-B14F-4D97-AF65-F5344CB8AC3E}">
        <p14:creationId xmlns:p14="http://schemas.microsoft.com/office/powerpoint/2010/main" val="323081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6</a:t>
            </a:fld>
            <a:endParaRPr lang="en-GB"/>
          </a:p>
        </p:txBody>
      </p:sp>
    </p:spTree>
    <p:extLst>
      <p:ext uri="{BB962C8B-B14F-4D97-AF65-F5344CB8AC3E}">
        <p14:creationId xmlns:p14="http://schemas.microsoft.com/office/powerpoint/2010/main" val="352452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672338F-CDAE-4A0D-8C41-D57077A6B97A}" type="slidenum">
              <a:rPr lang="en-GB" smtClean="0"/>
              <a:pPr/>
              <a:t>7</a:t>
            </a:fld>
            <a:endParaRPr lang="en-GB"/>
          </a:p>
        </p:txBody>
      </p:sp>
    </p:spTree>
    <p:extLst>
      <p:ext uri="{BB962C8B-B14F-4D97-AF65-F5344CB8AC3E}">
        <p14:creationId xmlns:p14="http://schemas.microsoft.com/office/powerpoint/2010/main" val="1576205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672338F-CDAE-4A0D-8C41-D57077A6B97A}" type="slidenum">
              <a:rPr lang="en-GB" smtClean="0"/>
              <a:pPr/>
              <a:t>8</a:t>
            </a:fld>
            <a:endParaRPr lang="en-GB"/>
          </a:p>
        </p:txBody>
      </p:sp>
    </p:spTree>
    <p:extLst>
      <p:ext uri="{BB962C8B-B14F-4D97-AF65-F5344CB8AC3E}">
        <p14:creationId xmlns:p14="http://schemas.microsoft.com/office/powerpoint/2010/main" val="566765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672338F-CDAE-4A0D-8C41-D57077A6B97A}" type="slidenum">
              <a:rPr lang="en-GB" smtClean="0"/>
              <a:pPr/>
              <a:t>9</a:t>
            </a:fld>
            <a:endParaRPr lang="en-GB"/>
          </a:p>
        </p:txBody>
      </p:sp>
    </p:spTree>
    <p:extLst>
      <p:ext uri="{BB962C8B-B14F-4D97-AF65-F5344CB8AC3E}">
        <p14:creationId xmlns:p14="http://schemas.microsoft.com/office/powerpoint/2010/main" val="318761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149453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7868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1100667"/>
            <a:ext cx="2628900" cy="507629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29903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6FB9-D81C-496A-B84D-DC5DC369C2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ACC5A3-24C0-44C8-BB1F-0004D3B7C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11003B-A982-4231-8E4A-18E860F84107}"/>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7744971E-3461-4166-BA42-27FB47351F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C4D670-2C52-4EFD-AFFD-A0EC9CAE8424}"/>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412182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7D47-79FE-4B12-AC7F-B1C6E5E1A8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D83ACE-F656-459F-94F1-BC8E1F6CFE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3A9F2D-7BE4-41F8-AD2C-1B3B088F2974}"/>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E53AD9B6-2665-4B41-B116-2943638F6C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54BCB3-3780-4683-9C0E-3E12617D18B9}"/>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917172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27D5-3D55-4F3A-A849-BCF507EE7B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771006-1501-4E7E-9245-671C6E2967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7D5DF5-D5E6-408C-868A-C6F693F13A6A}"/>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61E02FC7-0C1C-4893-AB34-59E1CDC1CA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2F13CE-3F62-4279-B8E8-6CA2914F913B}"/>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2669857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AAEF-FC35-496E-BEE8-4FD7A74C87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2E3181-A664-4288-9309-F9084F9D43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CF2278B-B3A0-4AF5-B54B-4B81B306E5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DDD9FC-4EA1-423E-9A2D-F7A1F622928E}"/>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6" name="Footer Placeholder 5">
            <a:extLst>
              <a:ext uri="{FF2B5EF4-FFF2-40B4-BE49-F238E27FC236}">
                <a16:creationId xmlns:a16="http://schemas.microsoft.com/office/drawing/2014/main" id="{D32B57B1-AE86-40BC-BACC-EDC3CBD203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DAAFCF-87EB-4310-8EB1-1CEAEFBD537B}"/>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43326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71F7-7484-485C-9431-984BF98656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3D0C13-7453-4743-A714-6DF8046A27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7B1DA-A58B-4227-8E1A-2BF41EF321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E61233-475F-42FB-BF47-3E407593F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70B4CD-E3CD-45E2-BD7C-437D498013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BFBB147-68D3-4360-9686-F1BE68B9747C}"/>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8" name="Footer Placeholder 7">
            <a:extLst>
              <a:ext uri="{FF2B5EF4-FFF2-40B4-BE49-F238E27FC236}">
                <a16:creationId xmlns:a16="http://schemas.microsoft.com/office/drawing/2014/main" id="{BD882276-7EEA-4002-9117-B7C7B9C01A4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96947CC-51CF-4509-A60B-199BB2F15F6E}"/>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3410948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9CAFD-5B51-41CF-B695-8E9FFBAC11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B379F7-F7C0-4245-975F-86DAC89F1828}"/>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4" name="Footer Placeholder 3">
            <a:extLst>
              <a:ext uri="{FF2B5EF4-FFF2-40B4-BE49-F238E27FC236}">
                <a16:creationId xmlns:a16="http://schemas.microsoft.com/office/drawing/2014/main" id="{0AFB30F0-8836-4379-9BE1-3C522516F7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D03F34F-2440-427A-B0B7-A1CE8FD98974}"/>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26764408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6FEA33-1AC9-410C-8703-82C34E92273B}"/>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3" name="Footer Placeholder 2">
            <a:extLst>
              <a:ext uri="{FF2B5EF4-FFF2-40B4-BE49-F238E27FC236}">
                <a16:creationId xmlns:a16="http://schemas.microsoft.com/office/drawing/2014/main" id="{40C28569-E53F-4112-8628-BA7144F6BEC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406411-1897-407E-B8FF-7EC6FC64C51A}"/>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665171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1054-B767-4846-89B6-9460C1BCA7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657116-B754-4DE0-B201-DADB741C4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ED5C36-7998-4907-B9F8-84A04EA31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4BAA2-789B-438F-9B58-8C56ED3E3FDC}"/>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6" name="Footer Placeholder 5">
            <a:extLst>
              <a:ext uri="{FF2B5EF4-FFF2-40B4-BE49-F238E27FC236}">
                <a16:creationId xmlns:a16="http://schemas.microsoft.com/office/drawing/2014/main" id="{E37D0B3A-96C3-4604-BA1F-874CE6442B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E38C11-1CD6-4814-8487-F4A2C9A7E74D}"/>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63946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2241917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B681-1102-41CF-82D4-0A86F717CD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FB8016-D52E-4E69-8377-839DE63124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03A682-7859-4CA1-80E4-D6B07DE128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F93824-E54C-4E44-A2C0-2851E62D81F6}"/>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6" name="Footer Placeholder 5">
            <a:extLst>
              <a:ext uri="{FF2B5EF4-FFF2-40B4-BE49-F238E27FC236}">
                <a16:creationId xmlns:a16="http://schemas.microsoft.com/office/drawing/2014/main" id="{783CAFCE-62E6-4834-92D0-2FFB11CD1A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EC014B-3688-4A51-A601-C91B442226EB}"/>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808893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A8DA-7316-4CD6-A356-D217215C7E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0B8337-1DFB-4FDA-B6B7-9EE2149B0F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7976F2-6D42-4CBA-B5C1-038E530D6B54}"/>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35BCACD0-700E-4463-ABAD-C090AC3956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E5274-D66A-4EFE-B54D-5105B8C04C94}"/>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1868996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2D0F4-3E3C-4347-A63A-11E3C3190F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1C173C-34DF-40E3-8087-43AED72A0C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439F91-A5CC-4E7A-BDE1-2CEF5134C404}"/>
              </a:ext>
            </a:extLst>
          </p:cNvPr>
          <p:cNvSpPr>
            <a:spLocks noGrp="1"/>
          </p:cNvSpPr>
          <p:nvPr>
            <p:ph type="dt" sz="half" idx="10"/>
          </p:nvPr>
        </p:nvSpPr>
        <p:spPr/>
        <p:txBody>
          <a:body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BBDFC66D-850B-4F3D-AD6F-ECE9E724A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C761D-F4FC-48B4-8DF7-2B99C0605845}"/>
              </a:ext>
            </a:extLst>
          </p:cNvPr>
          <p:cNvSpPr>
            <a:spLocks noGrp="1"/>
          </p:cNvSpPr>
          <p:nvPr>
            <p:ph type="sldNum" sz="quarter" idx="12"/>
          </p:nvPr>
        </p:nvSpPr>
        <p:spPr/>
        <p:txBody>
          <a:bodyPr/>
          <a:lstStyle/>
          <a:p>
            <a:fld id="{CFE44E19-24DA-4ACC-B399-FAA2E00438EA}" type="slidenum">
              <a:rPr lang="en-GB" smtClean="0"/>
              <a:t>‹#›</a:t>
            </a:fld>
            <a:endParaRPr lang="en-GB"/>
          </a:p>
        </p:txBody>
      </p:sp>
    </p:spTree>
    <p:extLst>
      <p:ext uri="{BB962C8B-B14F-4D97-AF65-F5344CB8AC3E}">
        <p14:creationId xmlns:p14="http://schemas.microsoft.com/office/powerpoint/2010/main" val="80196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3929579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157111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90" y="365128"/>
            <a:ext cx="8413627"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143555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399180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3955422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66800"/>
            <a:ext cx="6172201" cy="4794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125603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1109134"/>
            <a:ext cx="6172201" cy="47519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AD1987-DD45-49AF-A7B1-5BC188298F07}" type="datetimeFigureOut">
              <a:rPr lang="en-GB" smtClean="0"/>
              <a:pPr/>
              <a:t>27/11/2020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AC34D9-0B40-4FF4-A1EC-3338046E587B}" type="slidenum">
              <a:rPr lang="en-GB" smtClean="0"/>
              <a:pPr/>
              <a:t>‹#›</a:t>
            </a:fld>
            <a:endParaRPr lang="en-GB"/>
          </a:p>
        </p:txBody>
      </p:sp>
    </p:spTree>
    <p:extLst>
      <p:ext uri="{BB962C8B-B14F-4D97-AF65-F5344CB8AC3E}">
        <p14:creationId xmlns:p14="http://schemas.microsoft.com/office/powerpoint/2010/main" val="204914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cstate="print">
            <a:alphaModFix amt="10000"/>
          </a:blip>
          <a:stretch>
            <a:fillRect/>
          </a:stretch>
        </p:blipFill>
        <p:spPr>
          <a:xfrm>
            <a:off x="5830851" y="2445905"/>
            <a:ext cx="7009481" cy="6592969"/>
          </a:xfrm>
          <a:prstGeom prst="rect">
            <a:avLst/>
          </a:prstGeom>
        </p:spPr>
      </p:pic>
      <p:sp>
        <p:nvSpPr>
          <p:cNvPr id="2" name="Title Placeholder 1"/>
          <p:cNvSpPr>
            <a:spLocks noGrp="1"/>
          </p:cNvSpPr>
          <p:nvPr>
            <p:ph type="title"/>
          </p:nvPr>
        </p:nvSpPr>
        <p:spPr>
          <a:xfrm>
            <a:off x="838201" y="365128"/>
            <a:ext cx="842318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D1987-DD45-49AF-A7B1-5BC188298F07}" type="datetimeFigureOut">
              <a:rPr lang="en-GB" smtClean="0"/>
              <a:pPr/>
              <a:t>27/11/2020</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C34D9-0B40-4FF4-A1EC-3338046E587B}" type="slidenum">
              <a:rPr lang="en-GB" smtClean="0"/>
              <a:pPr/>
              <a:t>‹#›</a:t>
            </a:fld>
            <a:endParaRPr lang="en-GB"/>
          </a:p>
        </p:txBody>
      </p:sp>
      <p:pic>
        <p:nvPicPr>
          <p:cNvPr id="7" name="Picture 6"/>
          <p:cNvPicPr>
            <a:picLocks noChangeAspect="1"/>
          </p:cNvPicPr>
          <p:nvPr userDrawn="1"/>
        </p:nvPicPr>
        <p:blipFill>
          <a:blip r:embed="rId14" cstate="print"/>
          <a:stretch>
            <a:fillRect/>
          </a:stretch>
        </p:blipFill>
        <p:spPr>
          <a:xfrm>
            <a:off x="9261387" y="391706"/>
            <a:ext cx="2472583" cy="644957"/>
          </a:xfrm>
          <a:prstGeom prst="rect">
            <a:avLst/>
          </a:prstGeom>
        </p:spPr>
      </p:pic>
      <p:sp>
        <p:nvSpPr>
          <p:cNvPr id="8" name="Rectangle 7"/>
          <p:cNvSpPr/>
          <p:nvPr userDrawn="1"/>
        </p:nvSpPr>
        <p:spPr>
          <a:xfrm>
            <a:off x="0" y="6457950"/>
            <a:ext cx="12192000" cy="400050"/>
          </a:xfrm>
          <a:prstGeom prst="rect">
            <a:avLst/>
          </a:prstGeom>
          <a:solidFill>
            <a:srgbClr val="954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97854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415F6B-102C-4A86-B859-A4594F6EF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F762C6-FE89-4A33-AC38-119ACFC1F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FA87D1-B8FB-4FB9-A581-D3CA2D7F7B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842CA-79D5-48A8-AEC2-E127D3B6AB34}" type="datetimeFigureOut">
              <a:rPr lang="en-GB" smtClean="0"/>
              <a:t>27/11/2020</a:t>
            </a:fld>
            <a:endParaRPr lang="en-GB"/>
          </a:p>
        </p:txBody>
      </p:sp>
      <p:sp>
        <p:nvSpPr>
          <p:cNvPr id="5" name="Footer Placeholder 4">
            <a:extLst>
              <a:ext uri="{FF2B5EF4-FFF2-40B4-BE49-F238E27FC236}">
                <a16:creationId xmlns:a16="http://schemas.microsoft.com/office/drawing/2014/main" id="{E990D40C-5452-454A-84B2-A377536A8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36DE9D-AC87-4DC9-86A8-984C95B96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44E19-24DA-4ACC-B399-FAA2E00438EA}" type="slidenum">
              <a:rPr lang="en-GB" smtClean="0"/>
              <a:t>‹#›</a:t>
            </a:fld>
            <a:endParaRPr lang="en-GB"/>
          </a:p>
        </p:txBody>
      </p:sp>
    </p:spTree>
    <p:extLst>
      <p:ext uri="{BB962C8B-B14F-4D97-AF65-F5344CB8AC3E}">
        <p14:creationId xmlns:p14="http://schemas.microsoft.com/office/powerpoint/2010/main" val="37593068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www.ageing-better.org.uk/publications/how-has-covid-19-changed-landscape-digital-inclus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397BCC-41C0-8140-AD96-ACC2AFD18B6D}"/>
              </a:ext>
            </a:extLst>
          </p:cNvPr>
          <p:cNvSpPr txBox="1"/>
          <p:nvPr/>
        </p:nvSpPr>
        <p:spPr>
          <a:xfrm>
            <a:off x="8951495" y="313145"/>
            <a:ext cx="2839452" cy="1034716"/>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889905" y="269369"/>
            <a:ext cx="10550787" cy="4031873"/>
          </a:xfrm>
          <a:prstGeom prst="rect">
            <a:avLst/>
          </a:prstGeom>
          <a:noFill/>
        </p:spPr>
        <p:txBody>
          <a:bodyPr wrap="square" rtlCol="0" anchor="t">
            <a:spAutoFit/>
          </a:bodyPr>
          <a:lstStyle/>
          <a:p>
            <a:pPr marL="0" marR="0" lvl="3"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954C95"/>
              </a:solidFill>
              <a:effectLst/>
              <a:uLnTx/>
              <a:uFillTx/>
              <a:latin typeface="Lato Light" charset="0"/>
              <a:ea typeface="Lato Light" charset="0"/>
              <a:cs typeface="Lato Light" charset="0"/>
            </a:endParaRPr>
          </a:p>
          <a:p>
            <a:pPr algn="ctr"/>
            <a:r>
              <a:rPr lang="en-GB" sz="2200" i="1" dirty="0"/>
              <a:t>Can the use of technology help to reduce social isolation and loneliness?</a:t>
            </a:r>
            <a:endParaRPr lang="en-GB" sz="2200" dirty="0"/>
          </a:p>
          <a:p>
            <a:pPr algn="ctr"/>
            <a:endParaRPr lang="en-GB" sz="2800" b="1" dirty="0"/>
          </a:p>
          <a:p>
            <a:pPr algn="ctr"/>
            <a:r>
              <a:rPr lang="en-GB" sz="2800" b="1" dirty="0"/>
              <a:t>An in-depth study of digital inclusion projects for older people before and during the COVID-19 pandemic</a:t>
            </a:r>
          </a:p>
          <a:p>
            <a:pPr marL="0" lvl="3" algn="ctr">
              <a:lnSpc>
                <a:spcPct val="150000"/>
              </a:lnSpc>
            </a:pPr>
            <a:endParaRPr lang="en-GB" sz="800" dirty="0"/>
          </a:p>
          <a:p>
            <a:pPr marL="0" lvl="3" algn="ctr">
              <a:lnSpc>
                <a:spcPct val="150000"/>
              </a:lnSpc>
            </a:pPr>
            <a:r>
              <a:rPr lang="en-GB" sz="2000" i="1" dirty="0">
                <a:solidFill>
                  <a:schemeClr val="tx1">
                    <a:lumMod val="50000"/>
                    <a:lumOff val="50000"/>
                  </a:schemeClr>
                </a:solidFill>
              </a:rPr>
              <a:t>Presentation for </a:t>
            </a:r>
            <a:r>
              <a:rPr lang="en-GB" sz="2000" dirty="0">
                <a:solidFill>
                  <a:schemeClr val="tx1">
                    <a:lumMod val="50000"/>
                    <a:lumOff val="50000"/>
                  </a:schemeClr>
                </a:solidFill>
              </a:rPr>
              <a:t>Ageing Well in Hackney: Finding solutions to older people’s isolation </a:t>
            </a:r>
          </a:p>
          <a:p>
            <a:pPr marL="0" lvl="3" algn="ctr">
              <a:lnSpc>
                <a:spcPct val="150000"/>
              </a:lnSpc>
            </a:pPr>
            <a:r>
              <a:rPr lang="en-GB" sz="2000" dirty="0">
                <a:solidFill>
                  <a:schemeClr val="tx1">
                    <a:lumMod val="50000"/>
                    <a:lumOff val="50000"/>
                  </a:schemeClr>
                </a:solidFill>
                <a:ea typeface="Lato Light" charset="0"/>
                <a:cs typeface="Lato Light" charset="0"/>
              </a:rPr>
              <a:t>26th November </a:t>
            </a:r>
            <a:r>
              <a:rPr lang="en-GB" sz="2000" noProof="0" dirty="0">
                <a:solidFill>
                  <a:schemeClr val="tx1">
                    <a:lumMod val="50000"/>
                    <a:lumOff val="50000"/>
                  </a:schemeClr>
                </a:solidFill>
                <a:ea typeface="Lato Light" charset="0"/>
                <a:cs typeface="Lato Light" charset="0"/>
              </a:rPr>
              <a:t>2020</a:t>
            </a:r>
          </a:p>
          <a:p>
            <a:pPr marL="0" marR="0" lvl="3"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E7E6E6">
                  <a:lumMod val="50000"/>
                </a:srgbClr>
              </a:solidFill>
              <a:effectLst/>
              <a:uLnTx/>
              <a:uFillTx/>
              <a:latin typeface="Lato Light" charset="0"/>
              <a:ea typeface="Lato Light" charset="0"/>
              <a:cs typeface="Lato Light" charset="0"/>
            </a:endParaRPr>
          </a:p>
          <a:p>
            <a:pPr marL="0" marR="0" lvl="3" indent="0" algn="l" defTabSz="914400" rtl="0" eaLnBrk="1" fontAlgn="auto" latinLnBrk="0" hangingPunct="1">
              <a:lnSpc>
                <a:spcPct val="100000"/>
              </a:lnSpc>
              <a:spcBef>
                <a:spcPts val="0"/>
              </a:spcBef>
              <a:spcAft>
                <a:spcPts val="0"/>
              </a:spcAft>
              <a:buClrTx/>
              <a:buSzTx/>
              <a:buFontTx/>
              <a:buNone/>
              <a:tabLst/>
              <a:defRPr/>
            </a:pPr>
            <a:endParaRPr kumimoji="0" lang="en-GB" sz="2600" b="0" i="0" u="none" strike="noStrike" kern="1200" cap="none" spc="0" normalizeH="0" baseline="0" noProof="0" dirty="0">
              <a:ln>
                <a:noFill/>
              </a:ln>
              <a:solidFill>
                <a:srgbClr val="954C95"/>
              </a:solidFill>
              <a:effectLst/>
              <a:uLnTx/>
              <a:uFillTx/>
              <a:latin typeface="Lato Light" charset="0"/>
              <a:ea typeface="Lato Light" charset="0"/>
              <a:cs typeface="Lato Light"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523" y="5505567"/>
            <a:ext cx="2632177" cy="1083064"/>
          </a:xfrm>
          <a:prstGeom prst="rect">
            <a:avLst/>
          </a:prstGeom>
          <a:noFill/>
        </p:spPr>
      </p:pic>
      <p:pic>
        <p:nvPicPr>
          <p:cNvPr id="2050" name="Picture 2" descr="page1image408">
            <a:extLst>
              <a:ext uri="{FF2B5EF4-FFF2-40B4-BE49-F238E27FC236}">
                <a16:creationId xmlns:a16="http://schemas.microsoft.com/office/drawing/2014/main" id="{B0E709AD-3AA7-0F47-AC3A-78CEC6B3DE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908" y="5029999"/>
            <a:ext cx="2598821" cy="16806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page1image16304">
            <a:extLst>
              <a:ext uri="{FF2B5EF4-FFF2-40B4-BE49-F238E27FC236}">
                <a16:creationId xmlns:a16="http://schemas.microsoft.com/office/drawing/2014/main" id="{B17F4128-AFDA-6D40-9C37-895D9C2F67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1949" y="5310010"/>
            <a:ext cx="2013968" cy="1083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C140B19-9A67-D34A-A786-309E6B525B6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4164" y="3881260"/>
            <a:ext cx="2922270" cy="1428750"/>
          </a:xfrm>
          <a:prstGeom prst="rect">
            <a:avLst/>
          </a:prstGeom>
          <a:noFill/>
          <a:ln>
            <a:noFill/>
          </a:ln>
        </p:spPr>
      </p:pic>
      <p:pic>
        <p:nvPicPr>
          <p:cNvPr id="10" name="Picture 9">
            <a:extLst>
              <a:ext uri="{FF2B5EF4-FFF2-40B4-BE49-F238E27FC236}">
                <a16:creationId xmlns:a16="http://schemas.microsoft.com/office/drawing/2014/main" id="{8327CFB1-8584-3F4C-AA45-0E4C39568E42}"/>
              </a:ext>
            </a:extLst>
          </p:cNvPr>
          <p:cNvPicPr/>
          <p:nvPr/>
        </p:nvPicPr>
        <p:blipFill>
          <a:blip r:embed="rId7"/>
          <a:stretch>
            <a:fillRect/>
          </a:stretch>
        </p:blipFill>
        <p:spPr>
          <a:xfrm>
            <a:off x="4201261" y="5383524"/>
            <a:ext cx="933450" cy="1327150"/>
          </a:xfrm>
          <a:prstGeom prst="rect">
            <a:avLst/>
          </a:prstGeom>
        </p:spPr>
      </p:pic>
    </p:spTree>
    <p:extLst>
      <p:ext uri="{BB962C8B-B14F-4D97-AF65-F5344CB8AC3E}">
        <p14:creationId xmlns:p14="http://schemas.microsoft.com/office/powerpoint/2010/main" val="1657129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B591-B3A9-A441-904A-8B8C0EB2B904}"/>
              </a:ext>
            </a:extLst>
          </p:cNvPr>
          <p:cNvSpPr>
            <a:spLocks noGrp="1"/>
          </p:cNvSpPr>
          <p:nvPr>
            <p:ph type="title"/>
          </p:nvPr>
        </p:nvSpPr>
        <p:spPr/>
        <p:txBody>
          <a:bodyPr>
            <a:normAutofit/>
          </a:bodyPr>
          <a:lstStyle/>
          <a:p>
            <a:r>
              <a:rPr lang="en-US" sz="3600" b="1" dirty="0"/>
              <a:t>Conclusions</a:t>
            </a:r>
          </a:p>
        </p:txBody>
      </p:sp>
      <p:sp>
        <p:nvSpPr>
          <p:cNvPr id="4" name="Content Placeholder 3">
            <a:extLst>
              <a:ext uri="{FF2B5EF4-FFF2-40B4-BE49-F238E27FC236}">
                <a16:creationId xmlns:a16="http://schemas.microsoft.com/office/drawing/2014/main" id="{7C0E59B5-29A1-CA48-A2EF-8100DD891818}"/>
              </a:ext>
            </a:extLst>
          </p:cNvPr>
          <p:cNvSpPr>
            <a:spLocks noGrp="1"/>
          </p:cNvSpPr>
          <p:nvPr>
            <p:ph sz="half" idx="1"/>
          </p:nvPr>
        </p:nvSpPr>
        <p:spPr>
          <a:xfrm>
            <a:off x="838200" y="1524000"/>
            <a:ext cx="5905500" cy="4652963"/>
          </a:xfrm>
        </p:spPr>
        <p:txBody>
          <a:bodyPr>
            <a:noAutofit/>
          </a:bodyPr>
          <a:lstStyle/>
          <a:p>
            <a:r>
              <a:rPr lang="en-GB" sz="2200" dirty="0"/>
              <a:t>Group-based digital inclusion projects can help older people to learn new digital skills and feel more socially connected.</a:t>
            </a:r>
          </a:p>
          <a:p>
            <a:r>
              <a:rPr lang="en-GB" sz="2200" dirty="0"/>
              <a:t>Regardless of mode of delivery, this study has identified a number of success factors.</a:t>
            </a:r>
          </a:p>
          <a:p>
            <a:r>
              <a:rPr lang="en-GB" sz="2200" dirty="0"/>
              <a:t>Future activities during ongoing social restrictions should balance provision of remote groups with reaching the most digitally excluded.</a:t>
            </a:r>
          </a:p>
          <a:p>
            <a:r>
              <a:rPr lang="en-GB" sz="2200" dirty="0"/>
              <a:t>Action to develop older people’s digital skills needs to be supported with action to address digital infrastructure and digital design. </a:t>
            </a:r>
          </a:p>
        </p:txBody>
      </p:sp>
      <p:pic>
        <p:nvPicPr>
          <p:cNvPr id="7" name="Picture 6">
            <a:extLst>
              <a:ext uri="{FF2B5EF4-FFF2-40B4-BE49-F238E27FC236}">
                <a16:creationId xmlns:a16="http://schemas.microsoft.com/office/drawing/2014/main" id="{90056C9E-1D20-FF47-B2E2-D0ECCB429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900" y="1524000"/>
            <a:ext cx="2951055" cy="1939131"/>
          </a:xfrm>
          <a:prstGeom prst="rect">
            <a:avLst/>
          </a:prstGeom>
        </p:spPr>
      </p:pic>
      <p:pic>
        <p:nvPicPr>
          <p:cNvPr id="2050" name="Picture 2" descr="COVID-19: Finding solutions for Older People (Day 2) - Hackney CVS -  Hackney CVS">
            <a:extLst>
              <a:ext uri="{FF2B5EF4-FFF2-40B4-BE49-F238E27FC236}">
                <a16:creationId xmlns:a16="http://schemas.microsoft.com/office/drawing/2014/main" id="{E1A18D45-D74A-FD44-B2B9-511E3C04D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5900" y="3850481"/>
            <a:ext cx="2962677" cy="196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32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0503295-8F33-FE45-8235-1ED3FDF2B253}"/>
              </a:ext>
            </a:extLst>
          </p:cNvPr>
          <p:cNvSpPr>
            <a:spLocks noGrp="1"/>
          </p:cNvSpPr>
          <p:nvPr>
            <p:ph type="title"/>
          </p:nvPr>
        </p:nvSpPr>
        <p:spPr/>
        <p:txBody>
          <a:bodyPr/>
          <a:lstStyle/>
          <a:p>
            <a:pPr algn="ctr"/>
            <a:r>
              <a:rPr lang="en-US" dirty="0"/>
              <a:t>Thank you!</a:t>
            </a:r>
          </a:p>
        </p:txBody>
      </p:sp>
      <p:sp>
        <p:nvSpPr>
          <p:cNvPr id="9" name="Content Placeholder 8">
            <a:extLst>
              <a:ext uri="{FF2B5EF4-FFF2-40B4-BE49-F238E27FC236}">
                <a16:creationId xmlns:a16="http://schemas.microsoft.com/office/drawing/2014/main" id="{C21B5AEB-A1E3-254D-9684-C7879CF915F8}"/>
              </a:ext>
            </a:extLst>
          </p:cNvPr>
          <p:cNvSpPr>
            <a:spLocks noGrp="1"/>
          </p:cNvSpPr>
          <p:nvPr>
            <p:ph sz="half" idx="1"/>
          </p:nvPr>
        </p:nvSpPr>
        <p:spPr>
          <a:xfrm>
            <a:off x="838200" y="1825625"/>
            <a:ext cx="10515600" cy="4351338"/>
          </a:xfrm>
        </p:spPr>
        <p:txBody>
          <a:bodyPr>
            <a:normAutofit fontScale="92500"/>
          </a:bodyPr>
          <a:lstStyle/>
          <a:p>
            <a:pPr marL="0" indent="0" algn="ctr">
              <a:buNone/>
            </a:pPr>
            <a:r>
              <a:rPr lang="en-US" dirty="0"/>
              <a:t>This presentation is based on the forthcoming report which will be available on the Connect Hackney website by March 2021: </a:t>
            </a:r>
          </a:p>
          <a:p>
            <a:pPr algn="ctr"/>
            <a:endParaRPr lang="en-US" dirty="0"/>
          </a:p>
          <a:p>
            <a:pPr marL="0" indent="0" algn="ctr">
              <a:buNone/>
            </a:pPr>
            <a:r>
              <a:rPr lang="en-GB" b="1" dirty="0" err="1"/>
              <a:t>Herlitz</a:t>
            </a:r>
            <a:r>
              <a:rPr lang="en-GB" b="1" dirty="0"/>
              <a:t> L and Harden A (2021) An in-depth study of digital inclusion projects for older people living with, or at risk of, social isolation and loneliness before and during the COVID-19 pandemic</a:t>
            </a:r>
          </a:p>
          <a:p>
            <a:endParaRPr lang="en-US" dirty="0"/>
          </a:p>
          <a:p>
            <a:pPr marL="0" indent="0" algn="ctr">
              <a:buNone/>
            </a:pPr>
            <a:r>
              <a:rPr lang="en-US" dirty="0"/>
              <a:t>Our interim report is available online at: </a:t>
            </a:r>
          </a:p>
          <a:p>
            <a:pPr algn="ctr"/>
            <a:r>
              <a:rPr lang="en-US" dirty="0"/>
              <a:t>https://</a:t>
            </a:r>
            <a:r>
              <a:rPr lang="en-US" dirty="0" err="1"/>
              <a:t>www.connecthackney.org.uk</a:t>
            </a:r>
            <a:r>
              <a:rPr lang="en-US" dirty="0"/>
              <a:t>/wp-content/uploads/2020/11/Connect-Hackney-Digital-inclusion-</a:t>
            </a:r>
            <a:r>
              <a:rPr lang="en-US" dirty="0" err="1"/>
              <a:t>projects.pdf</a:t>
            </a:r>
            <a:endParaRPr lang="en-US" dirty="0"/>
          </a:p>
        </p:txBody>
      </p:sp>
    </p:spTree>
    <p:extLst>
      <p:ext uri="{BB962C8B-B14F-4D97-AF65-F5344CB8AC3E}">
        <p14:creationId xmlns:p14="http://schemas.microsoft.com/office/powerpoint/2010/main" val="203752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5CACF-5D61-2245-AD72-CE5916CE12E6}"/>
              </a:ext>
            </a:extLst>
          </p:cNvPr>
          <p:cNvSpPr>
            <a:spLocks noGrp="1"/>
          </p:cNvSpPr>
          <p:nvPr>
            <p:ph type="title"/>
          </p:nvPr>
        </p:nvSpPr>
        <p:spPr/>
        <p:txBody>
          <a:bodyPr>
            <a:normAutofit/>
          </a:bodyPr>
          <a:lstStyle/>
          <a:p>
            <a:r>
              <a:rPr lang="en-US" sz="3600" b="1" dirty="0"/>
              <a:t>Digital exclusion</a:t>
            </a:r>
          </a:p>
        </p:txBody>
      </p:sp>
      <p:graphicFrame>
        <p:nvGraphicFramePr>
          <p:cNvPr id="4" name="Content Placeholder 3">
            <a:extLst>
              <a:ext uri="{FF2B5EF4-FFF2-40B4-BE49-F238E27FC236}">
                <a16:creationId xmlns:a16="http://schemas.microsoft.com/office/drawing/2014/main" id="{B8058AB6-B68F-434F-A5D6-CCE388EBF7F6}"/>
              </a:ext>
            </a:extLst>
          </p:cNvPr>
          <p:cNvGraphicFramePr>
            <a:graphicFrameLocks noGrp="1"/>
          </p:cNvGraphicFramePr>
          <p:nvPr>
            <p:ph idx="1"/>
            <p:extLst>
              <p:ext uri="{D42A27DB-BD31-4B8C-83A1-F6EECF244321}">
                <p14:modId xmlns:p14="http://schemas.microsoft.com/office/powerpoint/2010/main" val="4122739928"/>
              </p:ext>
            </p:extLst>
          </p:nvPr>
        </p:nvGraphicFramePr>
        <p:xfrm>
          <a:off x="838200" y="1825625"/>
          <a:ext cx="5785022" cy="4328040"/>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5">
            <a:extLst>
              <a:ext uri="{FF2B5EF4-FFF2-40B4-BE49-F238E27FC236}">
                <a16:creationId xmlns:a16="http://schemas.microsoft.com/office/drawing/2014/main" id="{51A3B113-0C86-D444-BD97-E5E6564553F0}"/>
              </a:ext>
            </a:extLst>
          </p:cNvPr>
          <p:cNvSpPr txBox="1">
            <a:spLocks/>
          </p:cNvSpPr>
          <p:nvPr/>
        </p:nvSpPr>
        <p:spPr>
          <a:xfrm>
            <a:off x="7905482" y="1825625"/>
            <a:ext cx="3346717" cy="2636750"/>
          </a:xfrm>
          <a:prstGeom prst="wedgeRoundRectCallout">
            <a:avLst>
              <a:gd name="adj1" fmla="val 37335"/>
              <a:gd name="adj2" fmla="val -70329"/>
              <a:gd name="adj3" fmla="val 16667"/>
            </a:avLst>
          </a:prstGeom>
          <a:solidFill>
            <a:schemeClr val="accent5"/>
          </a:solidFill>
        </p:spPr>
        <p:txBody>
          <a:bodyPr wrap="square">
            <a:spAutoFit/>
          </a:bodyPr>
          <a:lstStyle>
            <a:defPPr>
              <a:defRPr lang="en-US"/>
            </a:defPPr>
            <a:lvl1pPr marL="228600" indent="-228600" algn="l" defTabSz="914400" rtl="0" eaLnBrk="1" latinLnBrk="0" hangingPunct="1">
              <a:lnSpc>
                <a:spcPct val="90000"/>
              </a:lnSpc>
              <a:spcBef>
                <a:spcPts val="1000"/>
              </a:spcBef>
              <a:buFont typeface="Arial" panose="020B0604020202020204" pitchFamily="34" charset="0"/>
              <a:buChar char="•"/>
              <a:defRPr sz="16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2000"/>
              </a:lnSpc>
              <a:spcBef>
                <a:spcPts val="0"/>
              </a:spcBef>
              <a:buFontTx/>
              <a:buNone/>
              <a:defRPr/>
            </a:pPr>
            <a:r>
              <a:rPr lang="en-GB" dirty="0">
                <a:solidFill>
                  <a:prstClr val="white"/>
                </a:solidFill>
                <a:latin typeface="Arial" panose="020B0604020202020204" pitchFamily="34" charset="0"/>
                <a:cs typeface="Arial" panose="020B0604020202020204" pitchFamily="34" charset="0"/>
              </a:rPr>
              <a:t>“How do you find out about your medical condition? How do you register on patient access so you can get repeat prescriptions online or book a GP appointment rather than hanging on the phone for half an hour?” </a:t>
            </a:r>
          </a:p>
          <a:p>
            <a:pPr marL="0" indent="0" algn="ctr">
              <a:lnSpc>
                <a:spcPts val="2000"/>
              </a:lnSpc>
              <a:spcBef>
                <a:spcPts val="0"/>
              </a:spcBef>
              <a:buFontTx/>
              <a:buNone/>
              <a:defRPr/>
            </a:pPr>
            <a:r>
              <a:rPr lang="en-GB" b="1" dirty="0">
                <a:solidFill>
                  <a:prstClr val="white"/>
                </a:solidFill>
                <a:latin typeface="Arial" panose="020B0604020202020204" pitchFamily="34" charset="0"/>
                <a:cs typeface="Arial" panose="020B0604020202020204" pitchFamily="34" charset="0"/>
              </a:rPr>
              <a:t>Project provider</a:t>
            </a:r>
          </a:p>
        </p:txBody>
      </p:sp>
      <p:sp>
        <p:nvSpPr>
          <p:cNvPr id="6" name="TextBox 5">
            <a:extLst>
              <a:ext uri="{FF2B5EF4-FFF2-40B4-BE49-F238E27FC236}">
                <a16:creationId xmlns:a16="http://schemas.microsoft.com/office/drawing/2014/main" id="{CAEFB600-CE77-CD41-A13F-851B858141EA}"/>
              </a:ext>
            </a:extLst>
          </p:cNvPr>
          <p:cNvSpPr txBox="1"/>
          <p:nvPr/>
        </p:nvSpPr>
        <p:spPr>
          <a:xfrm>
            <a:off x="7378210" y="4651977"/>
            <a:ext cx="4223460" cy="1501688"/>
          </a:xfrm>
          <a:prstGeom prst="wedgeRoundRectCallout">
            <a:avLst>
              <a:gd name="adj1" fmla="val 27"/>
              <a:gd name="adj2" fmla="val 72166"/>
              <a:gd name="adj3" fmla="val 16667"/>
            </a:avLst>
          </a:prstGeom>
          <a:solidFill>
            <a:srgbClr val="808000"/>
          </a:solidFill>
        </p:spPr>
        <p:txBody>
          <a:bodyPr wrap="square">
            <a:spAutoFit/>
          </a:bodyPr>
          <a:lstStyle>
            <a:defPPr>
              <a:defRPr lang="en-US"/>
            </a:defPPr>
            <a:lvl1pPr>
              <a:lnSpc>
                <a:spcPts val="1800"/>
              </a:lnSpc>
              <a:defRPr sz="1400" i="1">
                <a:latin typeface="Arial" panose="020B0604020202020204" pitchFamily="34" charset="0"/>
                <a:cs typeface="Arial" panose="020B0604020202020204" pitchFamily="34" charset="0"/>
              </a:defRPr>
            </a:lvl1pPr>
          </a:lstStyle>
          <a:p>
            <a:pPr algn="ctr">
              <a:lnSpc>
                <a:spcPts val="2000"/>
              </a:lnSpc>
              <a:defRPr/>
            </a:pPr>
            <a:r>
              <a:rPr kumimoji="0" lang="en-US" sz="20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600" dirty="0">
                <a:solidFill>
                  <a:prstClr val="white"/>
                </a:solidFill>
              </a:rPr>
              <a:t>“I'm not very computer literate. I think I learnt when I was about 50 something, so I just want to be able to do more things for myself.” </a:t>
            </a:r>
          </a:p>
          <a:p>
            <a:pPr algn="ctr">
              <a:lnSpc>
                <a:spcPts val="2000"/>
              </a:lnSpc>
              <a:defRPr/>
            </a:pPr>
            <a:r>
              <a:rPr lang="en-US" sz="1600" b="1" dirty="0">
                <a:solidFill>
                  <a:prstClr val="white"/>
                </a:solidFill>
              </a:rPr>
              <a:t>Project participant</a:t>
            </a:r>
            <a:endParaRPr kumimoji="0" lang="en-US" sz="16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780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70026-4865-C749-90F1-4D197722A462}"/>
              </a:ext>
            </a:extLst>
          </p:cNvPr>
          <p:cNvSpPr>
            <a:spLocks noGrp="1"/>
          </p:cNvSpPr>
          <p:nvPr>
            <p:ph type="title"/>
          </p:nvPr>
        </p:nvSpPr>
        <p:spPr/>
        <p:txBody>
          <a:bodyPr/>
          <a:lstStyle/>
          <a:p>
            <a:r>
              <a:rPr lang="en-US" sz="3600" b="1" dirty="0"/>
              <a:t>Digital inclusion</a:t>
            </a:r>
            <a:r>
              <a:rPr lang="en-US" sz="3600" b="1" baseline="30000" dirty="0"/>
              <a:t>1</a:t>
            </a:r>
            <a:endParaRPr lang="en-US" sz="3600" baseline="30000" dirty="0"/>
          </a:p>
        </p:txBody>
      </p:sp>
      <p:sp>
        <p:nvSpPr>
          <p:cNvPr id="3" name="Content Placeholder 2">
            <a:extLst>
              <a:ext uri="{FF2B5EF4-FFF2-40B4-BE49-F238E27FC236}">
                <a16:creationId xmlns:a16="http://schemas.microsoft.com/office/drawing/2014/main" id="{2AB189C2-4B25-8542-A958-09699DE06776}"/>
              </a:ext>
            </a:extLst>
          </p:cNvPr>
          <p:cNvSpPr>
            <a:spLocks noGrp="1"/>
          </p:cNvSpPr>
          <p:nvPr>
            <p:ph sz="half" idx="1"/>
          </p:nvPr>
        </p:nvSpPr>
        <p:spPr/>
        <p:txBody>
          <a:bodyPr>
            <a:noAutofit/>
          </a:bodyPr>
          <a:lstStyle/>
          <a:p>
            <a:r>
              <a:rPr lang="en-GB" dirty="0"/>
              <a:t>Helping people become capable of using and benefiting from the internet by: </a:t>
            </a:r>
          </a:p>
          <a:p>
            <a:pPr marL="0" indent="0">
              <a:buNone/>
            </a:pPr>
            <a:endParaRPr lang="en-GB" sz="1000" dirty="0"/>
          </a:p>
          <a:p>
            <a:pPr lvl="1"/>
            <a:r>
              <a:rPr lang="en-GB" dirty="0"/>
              <a:t>developing digital skills</a:t>
            </a:r>
          </a:p>
          <a:p>
            <a:pPr lvl="1"/>
            <a:endParaRPr lang="en-GB" dirty="0"/>
          </a:p>
          <a:p>
            <a:pPr lvl="1"/>
            <a:r>
              <a:rPr lang="en-GB" dirty="0"/>
              <a:t>improving infrastructure</a:t>
            </a:r>
          </a:p>
          <a:p>
            <a:pPr lvl="1"/>
            <a:endParaRPr lang="en-GB" dirty="0"/>
          </a:p>
          <a:p>
            <a:pPr lvl="1"/>
            <a:r>
              <a:rPr lang="en-GB" dirty="0"/>
              <a:t>improving accessibility in digital design</a:t>
            </a:r>
          </a:p>
          <a:p>
            <a:pPr marL="457200" lvl="1" indent="0">
              <a:buNone/>
            </a:pPr>
            <a:endParaRPr lang="en-US" dirty="0"/>
          </a:p>
          <a:p>
            <a:pPr marL="457200" lvl="1" indent="0">
              <a:buNone/>
            </a:pPr>
            <a:endParaRPr lang="en-US" dirty="0"/>
          </a:p>
        </p:txBody>
      </p:sp>
      <p:pic>
        <p:nvPicPr>
          <p:cNvPr id="7" name="Content Placeholder 6">
            <a:extLst>
              <a:ext uri="{FF2B5EF4-FFF2-40B4-BE49-F238E27FC236}">
                <a16:creationId xmlns:a16="http://schemas.microsoft.com/office/drawing/2014/main" id="{E1AE1364-70BD-434F-B4EF-F4C3E64F354D}"/>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52716" y="1920096"/>
            <a:ext cx="4801085" cy="3467450"/>
          </a:xfrm>
        </p:spPr>
      </p:pic>
      <p:sp>
        <p:nvSpPr>
          <p:cNvPr id="5" name="TextBox 4">
            <a:extLst>
              <a:ext uri="{FF2B5EF4-FFF2-40B4-BE49-F238E27FC236}">
                <a16:creationId xmlns:a16="http://schemas.microsoft.com/office/drawing/2014/main" id="{6F06BCDF-B422-F644-8129-52B1B71A00CA}"/>
              </a:ext>
            </a:extLst>
          </p:cNvPr>
          <p:cNvSpPr txBox="1"/>
          <p:nvPr/>
        </p:nvSpPr>
        <p:spPr>
          <a:xfrm>
            <a:off x="838200" y="6176963"/>
            <a:ext cx="10490887" cy="923330"/>
          </a:xfrm>
          <a:prstGeom prst="rect">
            <a:avLst/>
          </a:prstGeom>
          <a:noFill/>
        </p:spPr>
        <p:txBody>
          <a:bodyPr wrap="square" rtlCol="0">
            <a:spAutoFit/>
          </a:bodyPr>
          <a:lstStyle/>
          <a:p>
            <a:r>
              <a:rPr lang="en-US" baseline="30000" dirty="0">
                <a:solidFill>
                  <a:schemeClr val="tx1">
                    <a:lumMod val="50000"/>
                    <a:lumOff val="50000"/>
                  </a:schemeClr>
                </a:solidFill>
              </a:rPr>
              <a:t>1 </a:t>
            </a:r>
            <a:r>
              <a:rPr lang="en-GB" dirty="0">
                <a:solidFill>
                  <a:schemeClr val="tx1">
                    <a:lumMod val="50000"/>
                    <a:lumOff val="50000"/>
                  </a:schemeClr>
                </a:solidFill>
              </a:rPr>
              <a:t>Centre for Ageing Better (2020). </a:t>
            </a:r>
            <a:r>
              <a:rPr lang="en-GB" i="1" dirty="0">
                <a:solidFill>
                  <a:schemeClr val="tx1">
                    <a:lumMod val="50000"/>
                    <a:lumOff val="50000"/>
                  </a:schemeClr>
                </a:solidFill>
              </a:rPr>
              <a:t>How has COVID-19 changed the landscape of digital inclusion?</a:t>
            </a:r>
            <a:r>
              <a:rPr lang="en-GB" dirty="0">
                <a:solidFill>
                  <a:schemeClr val="tx1">
                    <a:lumMod val="50000"/>
                    <a:lumOff val="50000"/>
                  </a:schemeClr>
                </a:solidFill>
              </a:rPr>
              <a:t> (Online). </a:t>
            </a:r>
            <a:r>
              <a:rPr lang="en-GB" u="sng" dirty="0">
                <a:solidFill>
                  <a:srgbClr val="0563C1"/>
                </a:solidFill>
                <a:hlinkClick r:id="rId4">
                  <a:extLst>
                    <a:ext uri="{A12FA001-AC4F-418D-AE19-62706E023703}">
                      <ahyp:hlinkClr xmlns:ahyp="http://schemas.microsoft.com/office/drawing/2018/hyperlinkcolor" xmlns="" val="tx"/>
                    </a:ext>
                  </a:extLst>
                </a:hlinkClick>
              </a:rPr>
              <a:t>https://www.ageing-better.org.uk/publications/</a:t>
            </a:r>
            <a:r>
              <a:rPr lang="en-GB" u="sng" dirty="0">
                <a:solidFill>
                  <a:schemeClr val="tx1">
                    <a:lumMod val="50000"/>
                    <a:lumOff val="50000"/>
                  </a:schemeClr>
                </a:solidFill>
                <a:hlinkClick r:id="rId4">
                  <a:extLst>
                    <a:ext uri="{A12FA001-AC4F-418D-AE19-62706E023703}">
                      <ahyp:hlinkClr xmlns:ahyp="http://schemas.microsoft.com/office/drawing/2018/hyperlinkcolor" xmlns="" val="tx"/>
                    </a:ext>
                  </a:extLst>
                </a:hlinkClick>
              </a:rPr>
              <a:t>how-has-covid-19-changed-landscape-digital-inclusion</a:t>
            </a:r>
            <a:endParaRPr lang="en-GB" dirty="0">
              <a:solidFill>
                <a:schemeClr val="tx1">
                  <a:lumMod val="50000"/>
                  <a:lumOff val="50000"/>
                </a:schemeClr>
              </a:solidFill>
            </a:endParaRPr>
          </a:p>
          <a:p>
            <a:endParaRPr lang="en-US" dirty="0"/>
          </a:p>
        </p:txBody>
      </p:sp>
    </p:spTree>
    <p:extLst>
      <p:ext uri="{BB962C8B-B14F-4D97-AF65-F5344CB8AC3E}">
        <p14:creationId xmlns:p14="http://schemas.microsoft.com/office/powerpoint/2010/main" val="90268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6594-313D-204B-879E-CBD7D0709887}"/>
              </a:ext>
            </a:extLst>
          </p:cNvPr>
          <p:cNvSpPr>
            <a:spLocks noGrp="1"/>
          </p:cNvSpPr>
          <p:nvPr>
            <p:ph type="title"/>
          </p:nvPr>
        </p:nvSpPr>
        <p:spPr>
          <a:xfrm>
            <a:off x="790832" y="101178"/>
            <a:ext cx="10515600" cy="1325563"/>
          </a:xfrm>
        </p:spPr>
        <p:txBody>
          <a:bodyPr>
            <a:normAutofit/>
          </a:bodyPr>
          <a:lstStyle/>
          <a:p>
            <a:r>
              <a:rPr lang="en-US" sz="3600" b="1" dirty="0"/>
              <a:t>Connect Hackney digital inclusion projects</a:t>
            </a:r>
            <a:endParaRPr lang="en-US" b="1" dirty="0"/>
          </a:p>
        </p:txBody>
      </p:sp>
      <p:graphicFrame>
        <p:nvGraphicFramePr>
          <p:cNvPr id="6" name="Table 5">
            <a:extLst>
              <a:ext uri="{FF2B5EF4-FFF2-40B4-BE49-F238E27FC236}">
                <a16:creationId xmlns:a16="http://schemas.microsoft.com/office/drawing/2014/main" id="{D89A6A59-0A2A-184B-A430-6627391EAD0A}"/>
              </a:ext>
            </a:extLst>
          </p:cNvPr>
          <p:cNvGraphicFramePr>
            <a:graphicFrameLocks noGrp="1"/>
          </p:cNvGraphicFramePr>
          <p:nvPr>
            <p:extLst>
              <p:ext uri="{D42A27DB-BD31-4B8C-83A1-F6EECF244321}">
                <p14:modId xmlns:p14="http://schemas.microsoft.com/office/powerpoint/2010/main" val="201735069"/>
              </p:ext>
            </p:extLst>
          </p:nvPr>
        </p:nvGraphicFramePr>
        <p:xfrm>
          <a:off x="790832" y="1284175"/>
          <a:ext cx="10033686" cy="4817545"/>
        </p:xfrm>
        <a:graphic>
          <a:graphicData uri="http://schemas.openxmlformats.org/drawingml/2006/table">
            <a:tbl>
              <a:tblPr firstRow="1" firstCol="1" bandRow="1">
                <a:tableStyleId>{5C22544A-7EE6-4342-B048-85BDC9FD1C3A}</a:tableStyleId>
              </a:tblPr>
              <a:tblGrid>
                <a:gridCol w="2211859">
                  <a:extLst>
                    <a:ext uri="{9D8B030D-6E8A-4147-A177-3AD203B41FA5}">
                      <a16:colId xmlns:a16="http://schemas.microsoft.com/office/drawing/2014/main" val="1198279323"/>
                    </a:ext>
                  </a:extLst>
                </a:gridCol>
                <a:gridCol w="3571104">
                  <a:extLst>
                    <a:ext uri="{9D8B030D-6E8A-4147-A177-3AD203B41FA5}">
                      <a16:colId xmlns:a16="http://schemas.microsoft.com/office/drawing/2014/main" val="3491946331"/>
                    </a:ext>
                  </a:extLst>
                </a:gridCol>
                <a:gridCol w="4250723">
                  <a:extLst>
                    <a:ext uri="{9D8B030D-6E8A-4147-A177-3AD203B41FA5}">
                      <a16:colId xmlns:a16="http://schemas.microsoft.com/office/drawing/2014/main" val="4019015536"/>
                    </a:ext>
                  </a:extLst>
                </a:gridCol>
              </a:tblGrid>
              <a:tr h="375016">
                <a:tc>
                  <a:txBody>
                    <a:bodyPr/>
                    <a:lstStyle/>
                    <a:p>
                      <a:r>
                        <a:rPr lang="en-GB"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2000" dirty="0">
                          <a:effectLst/>
                        </a:rPr>
                        <a:t>Silver Connections</a:t>
                      </a:r>
                    </a:p>
                    <a:p>
                      <a:pPr algn="ct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2000" dirty="0">
                          <a:effectLst/>
                        </a:rPr>
                        <a:t>@online club</a:t>
                      </a:r>
                    </a:p>
                  </a:txBody>
                  <a:tcPr marL="68580" marR="68580" marT="0" marB="0"/>
                </a:tc>
                <a:extLst>
                  <a:ext uri="{0D108BD9-81ED-4DB2-BD59-A6C34878D82A}">
                    <a16:rowId xmlns:a16="http://schemas.microsoft.com/office/drawing/2014/main" val="3308040794"/>
                  </a:ext>
                </a:extLst>
              </a:tr>
              <a:tr h="639360">
                <a:tc>
                  <a:txBody>
                    <a:bodyPr/>
                    <a:lstStyle/>
                    <a:p>
                      <a:r>
                        <a:rPr lang="en-GB" sz="1800" dirty="0">
                          <a:effectLst/>
                        </a:rPr>
                        <a:t>Aims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600"/>
                        </a:spcAft>
                      </a:pPr>
                      <a:r>
                        <a:rPr lang="en-GB" sz="1800" dirty="0">
                          <a:effectLst/>
                        </a:rPr>
                        <a:t>To build older people’s skills in using smartphones.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rPr>
                        <a:t>To build older people’s skills in using tablet devices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0969583"/>
                  </a:ext>
                </a:extLst>
              </a:tr>
              <a:tr h="494270">
                <a:tc>
                  <a:txBody>
                    <a:bodyPr/>
                    <a:lstStyle/>
                    <a:p>
                      <a:r>
                        <a:rPr lang="en-GB" sz="1800" dirty="0">
                          <a:effectLst/>
                        </a:rPr>
                        <a:t>Length of course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6 weekly 2 hour sessions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8 weekly 2 hour sessions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0499562"/>
                  </a:ext>
                </a:extLst>
              </a:tr>
              <a:tr h="669108">
                <a:tc>
                  <a:txBody>
                    <a:bodyPr/>
                    <a:lstStyle/>
                    <a:p>
                      <a:r>
                        <a:rPr lang="en-GB" sz="1800" dirty="0">
                          <a:effectLst/>
                        </a:rPr>
                        <a:t>Format and delivery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Learning in groups (up to 15) with 2 facilitators</a:t>
                      </a:r>
                    </a:p>
                  </a:txBody>
                  <a:tcPr marL="68580" marR="68580" marT="0" marB="0"/>
                </a:tc>
                <a:tc>
                  <a:txBody>
                    <a:bodyPr/>
                    <a:lstStyle/>
                    <a:p>
                      <a:r>
                        <a:rPr lang="en-GB" sz="1800" dirty="0">
                          <a:effectLst/>
                        </a:rPr>
                        <a:t>Learning in groups (up to  8) with 4 facilitators (incl. 2 volunteers)</a:t>
                      </a:r>
                    </a:p>
                  </a:txBody>
                  <a:tcPr marL="68580" marR="68580" marT="0" marB="0"/>
                </a:tc>
                <a:extLst>
                  <a:ext uri="{0D108BD9-81ED-4DB2-BD59-A6C34878D82A}">
                    <a16:rowId xmlns:a16="http://schemas.microsoft.com/office/drawing/2014/main" val="1050367019"/>
                  </a:ext>
                </a:extLst>
              </a:tr>
              <a:tr h="746062">
                <a:tc>
                  <a:txBody>
                    <a:bodyPr/>
                    <a:lstStyle/>
                    <a:p>
                      <a:r>
                        <a:rPr lang="en-GB" sz="1800" dirty="0">
                          <a:effectLst/>
                        </a:rPr>
                        <a:t>Target group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rPr>
                        <a:t>Over 50s who own mobiles but make little use of them.</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rPr>
                        <a:t>Over 60s who want to practice going online using tablets.</a:t>
                      </a:r>
                    </a:p>
                  </a:txBody>
                  <a:tcPr marL="68580" marR="68580" marT="0" marB="0"/>
                </a:tc>
                <a:extLst>
                  <a:ext uri="{0D108BD9-81ED-4DB2-BD59-A6C34878D82A}">
                    <a16:rowId xmlns:a16="http://schemas.microsoft.com/office/drawing/2014/main" val="2546676816"/>
                  </a:ext>
                </a:extLst>
              </a:tr>
              <a:tr h="909113">
                <a:tc>
                  <a:txBody>
                    <a:bodyPr/>
                    <a:lstStyle/>
                    <a:p>
                      <a:r>
                        <a:rPr lang="en-GB" sz="1800" dirty="0">
                          <a:effectLst/>
                        </a:rPr>
                        <a:t>Other features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Social outing for group in week 5</a:t>
                      </a:r>
                    </a:p>
                    <a:p>
                      <a:r>
                        <a:rPr lang="en-GB" sz="1800" dirty="0">
                          <a:effectLst/>
                        </a:rPr>
                        <a:t>Held in the same venue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dirty="0">
                          <a:effectLst/>
                        </a:rPr>
                        <a:t>Taster sessions used for recruitment. </a:t>
                      </a:r>
                    </a:p>
                    <a:p>
                      <a:r>
                        <a:rPr lang="en-GB" sz="1800" dirty="0">
                          <a:effectLst/>
                        </a:rPr>
                        <a:t>Follow-on support via e-newsletter.</a:t>
                      </a:r>
                    </a:p>
                    <a:p>
                      <a:r>
                        <a:rPr lang="en-GB" sz="1800" dirty="0">
                          <a:effectLst/>
                        </a:rPr>
                        <a:t>Held in various venues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6044620"/>
                  </a:ext>
                </a:extLst>
              </a:tr>
              <a:tr h="750032">
                <a:tc>
                  <a:txBody>
                    <a:bodyPr/>
                    <a:lstStyle/>
                    <a:p>
                      <a:r>
                        <a:rPr lang="en-GB" sz="1800" i="1" dirty="0">
                          <a:effectLst/>
                        </a:rPr>
                        <a:t>COVID-19 adaptations</a:t>
                      </a:r>
                      <a:endParaRPr lang="en-GB"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i="1" dirty="0">
                          <a:effectLst/>
                        </a:rPr>
                        <a:t>Groups moved online via Zoom and focused on developing Zoom skills</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GB" sz="1800" i="1" dirty="0">
                          <a:effectLst/>
                        </a:rPr>
                        <a:t>New telephone helpline offering one to one support</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9597456"/>
                  </a:ext>
                </a:extLst>
              </a:tr>
            </a:tbl>
          </a:graphicData>
        </a:graphic>
      </p:graphicFrame>
    </p:spTree>
    <p:extLst>
      <p:ext uri="{BB962C8B-B14F-4D97-AF65-F5344CB8AC3E}">
        <p14:creationId xmlns:p14="http://schemas.microsoft.com/office/powerpoint/2010/main" val="321200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A044-21B6-704C-A7E9-9A982C562AF7}"/>
              </a:ext>
            </a:extLst>
          </p:cNvPr>
          <p:cNvSpPr>
            <a:spLocks noGrp="1"/>
          </p:cNvSpPr>
          <p:nvPr>
            <p:ph type="title"/>
          </p:nvPr>
        </p:nvSpPr>
        <p:spPr/>
        <p:txBody>
          <a:bodyPr>
            <a:normAutofit/>
          </a:bodyPr>
          <a:lstStyle/>
          <a:p>
            <a:r>
              <a:rPr lang="en-US" sz="3600" b="1" dirty="0"/>
              <a:t>Aims of research</a:t>
            </a:r>
            <a:endParaRPr lang="en-US" sz="3600" dirty="0"/>
          </a:p>
        </p:txBody>
      </p:sp>
      <p:sp>
        <p:nvSpPr>
          <p:cNvPr id="3" name="Content Placeholder 2">
            <a:extLst>
              <a:ext uri="{FF2B5EF4-FFF2-40B4-BE49-F238E27FC236}">
                <a16:creationId xmlns:a16="http://schemas.microsoft.com/office/drawing/2014/main" id="{5A592480-45EE-564B-85DB-C1D52206CE74}"/>
              </a:ext>
            </a:extLst>
          </p:cNvPr>
          <p:cNvSpPr>
            <a:spLocks noGrp="1"/>
          </p:cNvSpPr>
          <p:nvPr>
            <p:ph sz="half" idx="1"/>
          </p:nvPr>
        </p:nvSpPr>
        <p:spPr>
          <a:xfrm>
            <a:off x="838199" y="1631452"/>
            <a:ext cx="6072051" cy="4351338"/>
          </a:xfrm>
        </p:spPr>
        <p:txBody>
          <a:bodyPr>
            <a:normAutofit fontScale="92500"/>
          </a:bodyPr>
          <a:lstStyle/>
          <a:p>
            <a:r>
              <a:rPr lang="en-GB" dirty="0"/>
              <a:t>Project reach </a:t>
            </a:r>
          </a:p>
          <a:p>
            <a:pPr lvl="0"/>
            <a:endParaRPr lang="en-GB" dirty="0"/>
          </a:p>
          <a:p>
            <a:pPr lvl="0"/>
            <a:r>
              <a:rPr lang="en-GB" dirty="0"/>
              <a:t>Engagement and retention of participants</a:t>
            </a:r>
          </a:p>
          <a:p>
            <a:pPr lvl="0"/>
            <a:endParaRPr lang="en-GB" dirty="0"/>
          </a:p>
          <a:p>
            <a:pPr lvl="0"/>
            <a:r>
              <a:rPr lang="en-GB" dirty="0"/>
              <a:t>Impact on participants</a:t>
            </a:r>
          </a:p>
          <a:p>
            <a:pPr lvl="0"/>
            <a:endParaRPr lang="en-GB" dirty="0"/>
          </a:p>
          <a:p>
            <a:pPr lvl="0"/>
            <a:r>
              <a:rPr lang="en-GB" dirty="0"/>
              <a:t>Whether impact was sustained over time</a:t>
            </a:r>
          </a:p>
          <a:p>
            <a:pPr lvl="0"/>
            <a:endParaRPr lang="en-GB" dirty="0"/>
          </a:p>
          <a:p>
            <a:pPr lvl="0"/>
            <a:r>
              <a:rPr lang="en-GB" dirty="0"/>
              <a:t>Impact of COVID-19</a:t>
            </a:r>
            <a:endParaRPr lang="en-US" dirty="0"/>
          </a:p>
        </p:txBody>
      </p:sp>
      <p:pic>
        <p:nvPicPr>
          <p:cNvPr id="6" name="Content Placeholder 5">
            <a:extLst>
              <a:ext uri="{FF2B5EF4-FFF2-40B4-BE49-F238E27FC236}">
                <a16:creationId xmlns:a16="http://schemas.microsoft.com/office/drawing/2014/main" id="{E2F7CCE5-FEE8-704C-9098-640D020C16A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83079" y="1214076"/>
            <a:ext cx="3809801" cy="4768714"/>
          </a:xfrm>
          <a:ln>
            <a:solidFill>
              <a:schemeClr val="accent1">
                <a:shade val="50000"/>
              </a:schemeClr>
            </a:solidFill>
          </a:ln>
        </p:spPr>
      </p:pic>
    </p:spTree>
    <p:extLst>
      <p:ext uri="{BB962C8B-B14F-4D97-AF65-F5344CB8AC3E}">
        <p14:creationId xmlns:p14="http://schemas.microsoft.com/office/powerpoint/2010/main" val="297110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B591-B3A9-A441-904A-8B8C0EB2B904}"/>
              </a:ext>
            </a:extLst>
          </p:cNvPr>
          <p:cNvSpPr>
            <a:spLocks noGrp="1"/>
          </p:cNvSpPr>
          <p:nvPr>
            <p:ph type="title"/>
          </p:nvPr>
        </p:nvSpPr>
        <p:spPr>
          <a:xfrm>
            <a:off x="838200" y="230188"/>
            <a:ext cx="10515600" cy="1325563"/>
          </a:xfrm>
        </p:spPr>
        <p:txBody>
          <a:bodyPr>
            <a:normAutofit/>
          </a:bodyPr>
          <a:lstStyle/>
          <a:p>
            <a:r>
              <a:rPr lang="en-US" sz="3600" b="1" dirty="0"/>
              <a:t>Project reach</a:t>
            </a:r>
          </a:p>
        </p:txBody>
      </p:sp>
      <p:sp>
        <p:nvSpPr>
          <p:cNvPr id="4" name="Content Placeholder 3">
            <a:extLst>
              <a:ext uri="{FF2B5EF4-FFF2-40B4-BE49-F238E27FC236}">
                <a16:creationId xmlns:a16="http://schemas.microsoft.com/office/drawing/2014/main" id="{218DF506-A6A6-2B43-89DC-F102A0BF7C50}"/>
              </a:ext>
            </a:extLst>
          </p:cNvPr>
          <p:cNvSpPr>
            <a:spLocks noGrp="1"/>
          </p:cNvSpPr>
          <p:nvPr>
            <p:ph sz="half" idx="1"/>
          </p:nvPr>
        </p:nvSpPr>
        <p:spPr>
          <a:xfrm>
            <a:off x="838200" y="1690688"/>
            <a:ext cx="5854700" cy="4351338"/>
          </a:xfrm>
        </p:spPr>
        <p:txBody>
          <a:bodyPr>
            <a:noAutofit/>
          </a:bodyPr>
          <a:lstStyle/>
          <a:p>
            <a:r>
              <a:rPr lang="en-US" sz="2400" dirty="0"/>
              <a:t>Most participants joined with no or very basic digital skills. </a:t>
            </a:r>
          </a:p>
          <a:p>
            <a:endParaRPr lang="en-US" sz="800" dirty="0"/>
          </a:p>
          <a:p>
            <a:r>
              <a:rPr lang="en-US" sz="2400" dirty="0"/>
              <a:t>The majority of participants were aged 70 and over, female, identified ethnicity as Black or White, and scored higher on social isolation and loneliness measures compared to older Hackney residents in general. </a:t>
            </a:r>
          </a:p>
          <a:p>
            <a:endParaRPr lang="en-US" sz="800" dirty="0"/>
          </a:p>
          <a:p>
            <a:r>
              <a:rPr lang="en-US" sz="2400" dirty="0"/>
              <a:t>Ongoing pandemic-related social restrictions pose challenges for reaching the most digitally excluded and recruiting new participants. </a:t>
            </a:r>
          </a:p>
        </p:txBody>
      </p:sp>
      <p:sp>
        <p:nvSpPr>
          <p:cNvPr id="6" name="Content Placeholder 5">
            <a:extLst>
              <a:ext uri="{FF2B5EF4-FFF2-40B4-BE49-F238E27FC236}">
                <a16:creationId xmlns:a16="http://schemas.microsoft.com/office/drawing/2014/main" id="{69AD1301-C2C3-914D-828C-18C6356C398B}"/>
              </a:ext>
            </a:extLst>
          </p:cNvPr>
          <p:cNvSpPr txBox="1">
            <a:spLocks noGrp="1"/>
          </p:cNvSpPr>
          <p:nvPr>
            <p:ph sz="half" idx="2"/>
          </p:nvPr>
        </p:nvSpPr>
        <p:spPr>
          <a:xfrm>
            <a:off x="7378700" y="1803593"/>
            <a:ext cx="3048000" cy="2062764"/>
          </a:xfrm>
          <a:prstGeom prst="wedgeRoundRectCallout">
            <a:avLst>
              <a:gd name="adj1" fmla="val -50352"/>
              <a:gd name="adj2" fmla="val -72222"/>
              <a:gd name="adj3" fmla="val 16667"/>
            </a:avLst>
          </a:prstGeom>
          <a:solidFill>
            <a:schemeClr val="accent5"/>
          </a:solidFill>
        </p:spPr>
        <p:txBody>
          <a:bodyPr wrap="square">
            <a:spAutoFit/>
          </a:bodyPr>
          <a:lstStyle>
            <a:defPPr>
              <a:defRPr lang="en-US"/>
            </a:defPPr>
            <a:lvl1pPr>
              <a:defRPr sz="1600" i="1"/>
            </a:lvl1pPr>
          </a:lstStyle>
          <a:p>
            <a:pPr marL="0" lvl="0" indent="0" algn="ctr">
              <a:lnSpc>
                <a:spcPts val="2000"/>
              </a:lnSpc>
              <a:spcBef>
                <a:spcPts val="0"/>
              </a:spcBef>
              <a:buNone/>
              <a:defRPr/>
            </a:pPr>
            <a:r>
              <a:rPr lang="en-GB" sz="1800" dirty="0">
                <a:solidFill>
                  <a:prstClr val="white"/>
                </a:solidFill>
                <a:latin typeface="Arial" panose="020B0604020202020204" pitchFamily="34" charset="0"/>
                <a:cs typeface="Arial" panose="020B0604020202020204" pitchFamily="34" charset="0"/>
              </a:rPr>
              <a:t>“I still don’t know the keyboard, so I find it really hard looking for the letters cos I’m not at all sure which line they’re in …” </a:t>
            </a:r>
            <a:endParaRPr lang="en-GB" b="1" dirty="0">
              <a:solidFill>
                <a:prstClr val="white"/>
              </a:solidFill>
              <a:latin typeface="Arial" panose="020B0604020202020204" pitchFamily="34" charset="0"/>
              <a:cs typeface="Arial" panose="020B0604020202020204" pitchFamily="34" charset="0"/>
            </a:endParaRPr>
          </a:p>
          <a:p>
            <a:pPr marL="0" lvl="0" indent="0" algn="ctr">
              <a:lnSpc>
                <a:spcPts val="2000"/>
              </a:lnSpc>
              <a:spcBef>
                <a:spcPts val="0"/>
              </a:spcBef>
              <a:buNone/>
              <a:defRPr/>
            </a:pPr>
            <a:r>
              <a:rPr lang="en-GB" b="1" dirty="0">
                <a:solidFill>
                  <a:prstClr val="white"/>
                </a:solidFill>
                <a:latin typeface="Arial" panose="020B0604020202020204" pitchFamily="34" charset="0"/>
                <a:cs typeface="Arial" panose="020B0604020202020204" pitchFamily="34" charset="0"/>
              </a:rPr>
              <a:t>Project participant  </a:t>
            </a:r>
          </a:p>
          <a:p>
            <a:pPr marL="0" marR="0" lvl="0" indent="0" algn="l" defTabSz="914400" rtl="0" eaLnBrk="1" fontAlgn="auto" latinLnBrk="0" hangingPunct="1">
              <a:lnSpc>
                <a:spcPts val="2000"/>
              </a:lnSpc>
              <a:spcBef>
                <a:spcPts val="0"/>
              </a:spcBef>
              <a:spcAft>
                <a:spcPts val="0"/>
              </a:spcAft>
              <a:buClrTx/>
              <a:buSzTx/>
              <a:buFontTx/>
              <a:buNone/>
              <a:tabLst/>
              <a:defRPr/>
            </a:pPr>
            <a:endParaRPr kumimoji="0" lang="en-GB" sz="1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6D03CA46-97B1-FE48-A315-50710E0DEFB5}"/>
              </a:ext>
            </a:extLst>
          </p:cNvPr>
          <p:cNvSpPr txBox="1"/>
          <p:nvPr/>
        </p:nvSpPr>
        <p:spPr>
          <a:xfrm>
            <a:off x="7244640" y="4494496"/>
            <a:ext cx="4223460" cy="1520984"/>
          </a:xfrm>
          <a:prstGeom prst="wedgeRoundRectCallout">
            <a:avLst>
              <a:gd name="adj1" fmla="val 34006"/>
              <a:gd name="adj2" fmla="val -113588"/>
              <a:gd name="adj3" fmla="val 16667"/>
            </a:avLst>
          </a:prstGeom>
          <a:solidFill>
            <a:srgbClr val="808000"/>
          </a:solidFill>
        </p:spPr>
        <p:txBody>
          <a:bodyPr wrap="square">
            <a:spAutoFit/>
          </a:bodyPr>
          <a:lstStyle>
            <a:defPPr>
              <a:defRPr lang="en-US"/>
            </a:defPPr>
            <a:lvl1pPr>
              <a:lnSpc>
                <a:spcPts val="1800"/>
              </a:lnSpc>
              <a:defRPr sz="1400" i="1">
                <a:latin typeface="Arial" panose="020B0604020202020204" pitchFamily="34" charset="0"/>
                <a:cs typeface="Arial" panose="020B0604020202020204" pitchFamily="34" charset="0"/>
              </a:defRPr>
            </a:lvl1pPr>
          </a:lstStyle>
          <a:p>
            <a:pPr algn="ctr">
              <a:lnSpc>
                <a:spcPts val="2000"/>
              </a:lnSpc>
              <a:defRPr/>
            </a:pPr>
            <a:r>
              <a:rPr kumimoji="0" lang="en-US" sz="1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800" dirty="0">
                <a:solidFill>
                  <a:prstClr val="white"/>
                </a:solidFill>
              </a:rPr>
              <a:t>“Unfortunately, there are individuals that we have spoken to that would like to join the course but do not have the means to do so.” </a:t>
            </a:r>
          </a:p>
          <a:p>
            <a:pPr algn="ctr">
              <a:lnSpc>
                <a:spcPts val="2000"/>
              </a:lnSpc>
              <a:defRPr/>
            </a:pPr>
            <a:r>
              <a:rPr lang="en-US" sz="1800" b="1" dirty="0">
                <a:solidFill>
                  <a:prstClr val="white"/>
                </a:solidFill>
              </a:rPr>
              <a:t>Project provider</a:t>
            </a:r>
            <a:endParaRPr kumimoji="0" lang="en-US" sz="1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2459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B591-B3A9-A441-904A-8B8C0EB2B904}"/>
              </a:ext>
            </a:extLst>
          </p:cNvPr>
          <p:cNvSpPr>
            <a:spLocks noGrp="1"/>
          </p:cNvSpPr>
          <p:nvPr>
            <p:ph type="title"/>
          </p:nvPr>
        </p:nvSpPr>
        <p:spPr/>
        <p:txBody>
          <a:bodyPr>
            <a:normAutofit/>
          </a:bodyPr>
          <a:lstStyle/>
          <a:p>
            <a:r>
              <a:rPr lang="en-US" sz="3600" b="1" dirty="0"/>
              <a:t>Engagement and retention of participants</a:t>
            </a:r>
          </a:p>
        </p:txBody>
      </p:sp>
      <p:sp>
        <p:nvSpPr>
          <p:cNvPr id="3" name="Content Placeholder 2">
            <a:extLst>
              <a:ext uri="{FF2B5EF4-FFF2-40B4-BE49-F238E27FC236}">
                <a16:creationId xmlns:a16="http://schemas.microsoft.com/office/drawing/2014/main" id="{7E729540-6359-CF4A-A13E-C48943491E26}"/>
              </a:ext>
            </a:extLst>
          </p:cNvPr>
          <p:cNvSpPr>
            <a:spLocks noGrp="1"/>
          </p:cNvSpPr>
          <p:nvPr>
            <p:ph sz="half" idx="1"/>
          </p:nvPr>
        </p:nvSpPr>
        <p:spPr>
          <a:xfrm>
            <a:off x="838199" y="1825625"/>
            <a:ext cx="5476103" cy="4351338"/>
          </a:xfrm>
        </p:spPr>
        <p:txBody>
          <a:bodyPr>
            <a:normAutofit lnSpcReduction="10000"/>
          </a:bodyPr>
          <a:lstStyle/>
          <a:p>
            <a:r>
              <a:rPr lang="en-GB" sz="2400" dirty="0"/>
              <a:t>Opportunity to learn new digital skills was a key ‘hook’ for engagement</a:t>
            </a:r>
          </a:p>
          <a:p>
            <a:pPr marL="0" indent="0">
              <a:buNone/>
            </a:pPr>
            <a:endParaRPr lang="en-GB" sz="800" dirty="0"/>
          </a:p>
          <a:p>
            <a:r>
              <a:rPr lang="en-GB" sz="2400" dirty="0"/>
              <a:t>Engagement and retention enhanced by</a:t>
            </a:r>
          </a:p>
          <a:p>
            <a:pPr lvl="1"/>
            <a:r>
              <a:rPr lang="en-GB" sz="2000" dirty="0"/>
              <a:t>Personalisation within group sessions</a:t>
            </a:r>
          </a:p>
          <a:p>
            <a:pPr lvl="1"/>
            <a:r>
              <a:rPr lang="en-GB" sz="2000" dirty="0"/>
              <a:t>Warm, friendly and social environment</a:t>
            </a:r>
          </a:p>
          <a:p>
            <a:pPr lvl="1"/>
            <a:r>
              <a:rPr lang="en-GB" sz="2000" dirty="0"/>
              <a:t>Skilled facilitators</a:t>
            </a:r>
          </a:p>
          <a:p>
            <a:endParaRPr lang="en-GB" sz="800" dirty="0"/>
          </a:p>
          <a:p>
            <a:r>
              <a:rPr lang="en-GB" sz="2400" dirty="0"/>
              <a:t>Challenges </a:t>
            </a:r>
          </a:p>
          <a:p>
            <a:pPr lvl="1"/>
            <a:r>
              <a:rPr lang="en-GB" sz="2000" dirty="0"/>
              <a:t>Scheduling and remembering to attend sessions</a:t>
            </a:r>
          </a:p>
          <a:p>
            <a:pPr lvl="1"/>
            <a:r>
              <a:rPr lang="en-GB" sz="2000" dirty="0"/>
              <a:t>Getting to venues</a:t>
            </a:r>
          </a:p>
          <a:p>
            <a:pPr lvl="1"/>
            <a:r>
              <a:rPr lang="en-GB" sz="2000" dirty="0"/>
              <a:t>‘Digital implementation’ barriers</a:t>
            </a:r>
          </a:p>
          <a:p>
            <a:endParaRPr lang="en-GB" dirty="0"/>
          </a:p>
          <a:p>
            <a:endParaRPr lang="en-US" dirty="0"/>
          </a:p>
        </p:txBody>
      </p:sp>
      <p:sp>
        <p:nvSpPr>
          <p:cNvPr id="6" name="Content Placeholder 5">
            <a:extLst>
              <a:ext uri="{FF2B5EF4-FFF2-40B4-BE49-F238E27FC236}">
                <a16:creationId xmlns:a16="http://schemas.microsoft.com/office/drawing/2014/main" id="{2450E8A2-5A44-3C4C-8423-A7CE7C1937AC}"/>
              </a:ext>
            </a:extLst>
          </p:cNvPr>
          <p:cNvSpPr txBox="1">
            <a:spLocks noGrp="1"/>
          </p:cNvSpPr>
          <p:nvPr>
            <p:ph sz="half" idx="2"/>
          </p:nvPr>
        </p:nvSpPr>
        <p:spPr>
          <a:xfrm>
            <a:off x="9220200" y="3706471"/>
            <a:ext cx="2819400" cy="2630295"/>
          </a:xfrm>
          <a:prstGeom prst="wedgeRoundRectCallout">
            <a:avLst>
              <a:gd name="adj1" fmla="val -50352"/>
              <a:gd name="adj2" fmla="val -72222"/>
              <a:gd name="adj3" fmla="val 16667"/>
            </a:avLst>
          </a:prstGeom>
          <a:solidFill>
            <a:schemeClr val="accent5"/>
          </a:solidFill>
        </p:spPr>
        <p:txBody>
          <a:bodyPr wrap="square">
            <a:spAutoFit/>
          </a:bodyPr>
          <a:lstStyle>
            <a:defPPr>
              <a:defRPr lang="en-US"/>
            </a:defPPr>
            <a:lvl1pPr>
              <a:defRPr sz="1600" i="1"/>
            </a:lvl1pPr>
          </a:lstStyle>
          <a:p>
            <a:pPr marL="0" lvl="0" indent="0">
              <a:lnSpc>
                <a:spcPts val="2000"/>
              </a:lnSpc>
              <a:spcBef>
                <a:spcPts val="0"/>
              </a:spcBef>
              <a:buNone/>
              <a:defRPr/>
            </a:pPr>
            <a:r>
              <a:rPr lang="en-GB" dirty="0">
                <a:solidFill>
                  <a:prstClr val="white"/>
                </a:solidFill>
                <a:latin typeface="Arial" panose="020B0604020202020204" pitchFamily="34" charset="0"/>
                <a:cs typeface="Arial" panose="020B0604020202020204" pitchFamily="34" charset="0"/>
              </a:rPr>
              <a:t>“Once you were in the Zoom room, it was lovely to be welcomed, once we were coming in, people would welcome us individually and she would give us time to start.” </a:t>
            </a:r>
          </a:p>
          <a:p>
            <a:pPr marL="0" lvl="0" indent="0">
              <a:lnSpc>
                <a:spcPts val="2000"/>
              </a:lnSpc>
              <a:spcBef>
                <a:spcPts val="0"/>
              </a:spcBef>
              <a:buNone/>
              <a:defRPr/>
            </a:pPr>
            <a:r>
              <a:rPr lang="en-GB" b="1" dirty="0">
                <a:solidFill>
                  <a:prstClr val="white"/>
                </a:solidFill>
                <a:latin typeface="Arial" panose="020B0604020202020204" pitchFamily="34" charset="0"/>
                <a:cs typeface="Arial" panose="020B0604020202020204" pitchFamily="34" charset="0"/>
              </a:rPr>
              <a:t>Project participant</a:t>
            </a:r>
          </a:p>
          <a:p>
            <a:pPr marL="0" marR="0" lvl="0" indent="0" algn="l" defTabSz="914400" rtl="0" eaLnBrk="1" fontAlgn="auto" latinLnBrk="0" hangingPunct="1">
              <a:lnSpc>
                <a:spcPts val="2000"/>
              </a:lnSpc>
              <a:spcBef>
                <a:spcPts val="0"/>
              </a:spcBef>
              <a:spcAft>
                <a:spcPts val="0"/>
              </a:spcAft>
              <a:buClrTx/>
              <a:buSzTx/>
              <a:buFontTx/>
              <a:buNone/>
              <a:tabLst/>
              <a:defRPr/>
            </a:pPr>
            <a:endParaRPr kumimoji="0" lang="en-GB" sz="1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DAA8A013-CF13-AD40-BC1B-E11727EEE46C}"/>
              </a:ext>
            </a:extLst>
          </p:cNvPr>
          <p:cNvSpPr txBox="1"/>
          <p:nvPr/>
        </p:nvSpPr>
        <p:spPr>
          <a:xfrm>
            <a:off x="7239000" y="1469104"/>
            <a:ext cx="4447820" cy="1501688"/>
          </a:xfrm>
          <a:prstGeom prst="wedgeRoundRectCallout">
            <a:avLst>
              <a:gd name="adj1" fmla="val 34006"/>
              <a:gd name="adj2" fmla="val -113588"/>
              <a:gd name="adj3" fmla="val 16667"/>
            </a:avLst>
          </a:prstGeom>
          <a:solidFill>
            <a:srgbClr val="808000"/>
          </a:solidFill>
        </p:spPr>
        <p:txBody>
          <a:bodyPr wrap="square">
            <a:spAutoFit/>
          </a:bodyPr>
          <a:lstStyle>
            <a:defPPr>
              <a:defRPr lang="en-US"/>
            </a:defPPr>
            <a:lvl1pPr>
              <a:lnSpc>
                <a:spcPts val="1800"/>
              </a:lnSpc>
              <a:defRPr sz="1400" i="1">
                <a:latin typeface="Arial" panose="020B0604020202020204" pitchFamily="34" charset="0"/>
                <a:cs typeface="Arial" panose="020B0604020202020204" pitchFamily="34" charset="0"/>
              </a:defRPr>
            </a:lvl1pPr>
          </a:lstStyle>
          <a:p>
            <a:pPr algn="ctr">
              <a:lnSpc>
                <a:spcPts val="2000"/>
              </a:lnSpc>
              <a:defRPr/>
            </a:pPr>
            <a:r>
              <a:rPr kumimoji="0" lang="en-US" sz="1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600" dirty="0">
                <a:solidFill>
                  <a:prstClr val="white"/>
                </a:solidFill>
              </a:rPr>
              <a:t>“Everybody was very kind very nice people and because of their ways they encouraged you to learn and I think because of that I managed to learn quite a lot” </a:t>
            </a:r>
          </a:p>
          <a:p>
            <a:pPr algn="ctr">
              <a:lnSpc>
                <a:spcPts val="2000"/>
              </a:lnSpc>
              <a:defRPr/>
            </a:pPr>
            <a:r>
              <a:rPr lang="en-US" sz="1600" b="1" dirty="0">
                <a:solidFill>
                  <a:prstClr val="white"/>
                </a:solidFill>
              </a:rPr>
              <a:t>Project participant</a:t>
            </a:r>
          </a:p>
        </p:txBody>
      </p:sp>
      <p:sp>
        <p:nvSpPr>
          <p:cNvPr id="10" name="TextBox 9">
            <a:extLst>
              <a:ext uri="{FF2B5EF4-FFF2-40B4-BE49-F238E27FC236}">
                <a16:creationId xmlns:a16="http://schemas.microsoft.com/office/drawing/2014/main" id="{0542652F-8C42-F54F-BD21-B3AE94C178FC}"/>
              </a:ext>
            </a:extLst>
          </p:cNvPr>
          <p:cNvSpPr txBox="1"/>
          <p:nvPr/>
        </p:nvSpPr>
        <p:spPr>
          <a:xfrm>
            <a:off x="6814868" y="3430929"/>
            <a:ext cx="2214832" cy="2837643"/>
          </a:xfrm>
          <a:prstGeom prst="wedgeRoundRectCallout">
            <a:avLst>
              <a:gd name="adj1" fmla="val -86499"/>
              <a:gd name="adj2" fmla="val 49956"/>
              <a:gd name="adj3" fmla="val 16667"/>
            </a:avLst>
          </a:prstGeom>
          <a:solidFill>
            <a:schemeClr val="accent1">
              <a:lumMod val="75000"/>
            </a:schemeClr>
          </a:solidFill>
        </p:spPr>
        <p:txBody>
          <a:bodyPr wrap="square">
            <a:spAutoFit/>
          </a:bodyPr>
          <a:lstStyle>
            <a:defPPr>
              <a:defRPr lang="en-US"/>
            </a:defPPr>
            <a:lvl1pPr>
              <a:defRPr sz="1600" i="1"/>
            </a:lvl1pPr>
          </a:lstStyle>
          <a:p>
            <a:pPr lvl="0">
              <a:lnSpc>
                <a:spcPts val="2000"/>
              </a:lnSpc>
              <a:defRPr/>
            </a:pPr>
            <a:r>
              <a:rPr lang="en-GB" dirty="0">
                <a:solidFill>
                  <a:prstClr val="white"/>
                </a:solidFill>
                <a:latin typeface="Arial" panose="020B0604020202020204" pitchFamily="34" charset="0"/>
                <a:cs typeface="Arial" panose="020B0604020202020204" pitchFamily="34" charset="0"/>
              </a:rPr>
              <a:t>“It’s very hard of course, people at different stages, there was me right at rock bottom and somebody else who would be well away.” </a:t>
            </a:r>
          </a:p>
          <a:p>
            <a:pPr lvl="0" algn="ctr">
              <a:lnSpc>
                <a:spcPts val="2000"/>
              </a:lnSpc>
              <a:defRPr/>
            </a:pPr>
            <a:r>
              <a:rPr lang="en-GB" b="1" dirty="0">
                <a:solidFill>
                  <a:prstClr val="white"/>
                </a:solidFill>
                <a:latin typeface="Arial" panose="020B0604020202020204" pitchFamily="34" charset="0"/>
                <a:cs typeface="Arial" panose="020B0604020202020204" pitchFamily="34" charset="0"/>
              </a:rPr>
              <a:t>Project participan</a:t>
            </a:r>
            <a:r>
              <a:rPr lang="en-GB" sz="1400" b="1" dirty="0">
                <a:solidFill>
                  <a:prstClr val="white"/>
                </a:solidFill>
                <a:latin typeface="Arial" panose="020B0604020202020204" pitchFamily="34" charset="0"/>
                <a:cs typeface="Arial" panose="020B0604020202020204" pitchFamily="34" charset="0"/>
              </a:rPr>
              <a:t>t</a:t>
            </a:r>
          </a:p>
          <a:p>
            <a:pPr marL="0" marR="0" lvl="0" indent="0" algn="l" defTabSz="914400" rtl="0" eaLnBrk="1" fontAlgn="auto" latinLnBrk="0" hangingPunct="1">
              <a:lnSpc>
                <a:spcPts val="2000"/>
              </a:lnSpc>
              <a:spcBef>
                <a:spcPts val="0"/>
              </a:spcBef>
              <a:spcAft>
                <a:spcPts val="0"/>
              </a:spcAft>
              <a:buClrTx/>
              <a:buSzTx/>
              <a:buFontTx/>
              <a:buNone/>
              <a:tabLst/>
              <a:defRPr/>
            </a:pPr>
            <a:endParaRPr kumimoji="0" lang="en-GB"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68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B591-B3A9-A441-904A-8B8C0EB2B904}"/>
              </a:ext>
            </a:extLst>
          </p:cNvPr>
          <p:cNvSpPr>
            <a:spLocks noGrp="1"/>
          </p:cNvSpPr>
          <p:nvPr>
            <p:ph type="title"/>
          </p:nvPr>
        </p:nvSpPr>
        <p:spPr>
          <a:xfrm>
            <a:off x="762000" y="212725"/>
            <a:ext cx="10515600" cy="1325563"/>
          </a:xfrm>
        </p:spPr>
        <p:txBody>
          <a:bodyPr>
            <a:normAutofit/>
          </a:bodyPr>
          <a:lstStyle/>
          <a:p>
            <a:r>
              <a:rPr lang="en-US" sz="3600" b="1" dirty="0"/>
              <a:t>Perceived impact on participants: confidence and skills</a:t>
            </a:r>
          </a:p>
        </p:txBody>
      </p:sp>
      <p:sp>
        <p:nvSpPr>
          <p:cNvPr id="4" name="Content Placeholder 3">
            <a:extLst>
              <a:ext uri="{FF2B5EF4-FFF2-40B4-BE49-F238E27FC236}">
                <a16:creationId xmlns:a16="http://schemas.microsoft.com/office/drawing/2014/main" id="{EC617266-A523-164B-8836-A323AF757D4A}"/>
              </a:ext>
            </a:extLst>
          </p:cNvPr>
          <p:cNvSpPr>
            <a:spLocks noGrp="1"/>
          </p:cNvSpPr>
          <p:nvPr>
            <p:ph sz="half" idx="1"/>
          </p:nvPr>
        </p:nvSpPr>
        <p:spPr/>
        <p:txBody>
          <a:bodyPr>
            <a:normAutofit lnSpcReduction="10000"/>
          </a:bodyPr>
          <a:lstStyle/>
          <a:p>
            <a:r>
              <a:rPr lang="en-US" sz="2400" dirty="0"/>
              <a:t>Foundational learning and increased confidence for using digital devices; skills enhanced when able to practice at home</a:t>
            </a:r>
          </a:p>
          <a:p>
            <a:endParaRPr lang="en-US" sz="2400" dirty="0"/>
          </a:p>
          <a:p>
            <a:r>
              <a:rPr lang="en-US" sz="2400" dirty="0"/>
              <a:t>Ongoing assistance and digital infrastructure enhanced continued use of digital devices beyond the short courses</a:t>
            </a:r>
          </a:p>
          <a:p>
            <a:pPr marL="0" indent="0">
              <a:buNone/>
            </a:pPr>
            <a:endParaRPr lang="en-US" sz="2400" dirty="0"/>
          </a:p>
          <a:p>
            <a:r>
              <a:rPr lang="en-US" sz="2400" dirty="0"/>
              <a:t>Confidence and skills were retained, and increased, over time</a:t>
            </a:r>
          </a:p>
        </p:txBody>
      </p:sp>
      <p:sp>
        <p:nvSpPr>
          <p:cNvPr id="6" name="Content Placeholder 5">
            <a:extLst>
              <a:ext uri="{FF2B5EF4-FFF2-40B4-BE49-F238E27FC236}">
                <a16:creationId xmlns:a16="http://schemas.microsoft.com/office/drawing/2014/main" id="{BB072CA0-7BF7-464E-B8E4-9EB63C3CED02}"/>
              </a:ext>
            </a:extLst>
          </p:cNvPr>
          <p:cNvSpPr txBox="1">
            <a:spLocks noGrp="1"/>
          </p:cNvSpPr>
          <p:nvPr>
            <p:ph sz="half" idx="2"/>
          </p:nvPr>
        </p:nvSpPr>
        <p:spPr>
          <a:xfrm>
            <a:off x="6896102" y="1952625"/>
            <a:ext cx="3568698" cy="2372281"/>
          </a:xfrm>
          <a:prstGeom prst="wedgeRoundRectCallout">
            <a:avLst>
              <a:gd name="adj1" fmla="val -50352"/>
              <a:gd name="adj2" fmla="val -72222"/>
              <a:gd name="adj3" fmla="val 16667"/>
            </a:avLst>
          </a:prstGeom>
          <a:solidFill>
            <a:schemeClr val="accent5"/>
          </a:solidFill>
        </p:spPr>
        <p:txBody>
          <a:bodyPr wrap="square">
            <a:spAutoFit/>
          </a:bodyPr>
          <a:lstStyle>
            <a:defPPr>
              <a:defRPr lang="en-US"/>
            </a:defPPr>
            <a:lvl1pPr>
              <a:defRPr sz="1600" i="1"/>
            </a:lvl1pPr>
          </a:lstStyle>
          <a:p>
            <a:pPr marL="0" lvl="0" indent="0" algn="ctr">
              <a:lnSpc>
                <a:spcPts val="2000"/>
              </a:lnSpc>
              <a:spcBef>
                <a:spcPts val="0"/>
              </a:spcBef>
              <a:buNone/>
              <a:defRPr/>
            </a:pPr>
            <a:r>
              <a:rPr lang="en-GB" sz="1800" dirty="0">
                <a:solidFill>
                  <a:prstClr val="white"/>
                </a:solidFill>
                <a:latin typeface="Arial" panose="020B0604020202020204" pitchFamily="34" charset="0"/>
                <a:cs typeface="Arial" panose="020B0604020202020204" pitchFamily="34" charset="0"/>
              </a:rPr>
              <a:t>“It’s an accomplishment to me because… I tend to always be self-critical and always say I can’t do something.  But the mere fact is I have been able to conquer this. I can manage something, so I feel very chuffed.” </a:t>
            </a:r>
            <a:r>
              <a:rPr lang="en-GB" sz="1800" b="1" dirty="0">
                <a:solidFill>
                  <a:prstClr val="white"/>
                </a:solidFill>
                <a:latin typeface="Arial" panose="020B0604020202020204" pitchFamily="34" charset="0"/>
                <a:cs typeface="Arial" panose="020B0604020202020204" pitchFamily="34" charset="0"/>
              </a:rPr>
              <a:t>Project participant </a:t>
            </a:r>
            <a:endParaRPr kumimoji="0" lang="en-GB" sz="1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5CAC86FA-57C9-474D-95AB-1F299EA995D6}"/>
              </a:ext>
            </a:extLst>
          </p:cNvPr>
          <p:cNvSpPr txBox="1"/>
          <p:nvPr/>
        </p:nvSpPr>
        <p:spPr>
          <a:xfrm>
            <a:off x="6774740" y="4578191"/>
            <a:ext cx="4223460" cy="1237218"/>
          </a:xfrm>
          <a:prstGeom prst="wedgeRoundRectCallout">
            <a:avLst>
              <a:gd name="adj1" fmla="val -6889"/>
              <a:gd name="adj2" fmla="val 112241"/>
              <a:gd name="adj3" fmla="val 16667"/>
            </a:avLst>
          </a:prstGeom>
          <a:solidFill>
            <a:srgbClr val="808000"/>
          </a:solidFill>
        </p:spPr>
        <p:txBody>
          <a:bodyPr wrap="square">
            <a:spAutoFit/>
          </a:bodyPr>
          <a:lstStyle>
            <a:defPPr>
              <a:defRPr lang="en-US"/>
            </a:defPPr>
            <a:lvl1pPr>
              <a:lnSpc>
                <a:spcPts val="1800"/>
              </a:lnSpc>
              <a:defRPr sz="1400" i="1">
                <a:latin typeface="Arial" panose="020B0604020202020204" pitchFamily="34" charset="0"/>
                <a:cs typeface="Arial" panose="020B0604020202020204" pitchFamily="34" charset="0"/>
              </a:defRPr>
            </a:lvl1pPr>
          </a:lstStyle>
          <a:p>
            <a:pPr algn="ctr">
              <a:lnSpc>
                <a:spcPts val="2000"/>
              </a:lnSpc>
              <a:defRPr/>
            </a:pPr>
            <a:r>
              <a:rPr kumimoji="0" lang="en-US" sz="1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800" dirty="0">
                <a:solidFill>
                  <a:prstClr val="white"/>
                </a:solidFill>
              </a:rPr>
              <a:t>“I came to update myself or re-learn and I’m so happy I came because I feel somethings now I can manage.” </a:t>
            </a:r>
            <a:r>
              <a:rPr lang="en-US" sz="1800" b="1" dirty="0">
                <a:solidFill>
                  <a:prstClr val="white"/>
                </a:solidFill>
              </a:rPr>
              <a:t>Project participant</a:t>
            </a:r>
            <a:endParaRPr kumimoji="0" lang="en-US" sz="1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40276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B591-B3A9-A441-904A-8B8C0EB2B904}"/>
              </a:ext>
            </a:extLst>
          </p:cNvPr>
          <p:cNvSpPr>
            <a:spLocks noGrp="1"/>
          </p:cNvSpPr>
          <p:nvPr>
            <p:ph type="title"/>
          </p:nvPr>
        </p:nvSpPr>
        <p:spPr/>
        <p:txBody>
          <a:bodyPr>
            <a:normAutofit/>
          </a:bodyPr>
          <a:lstStyle/>
          <a:p>
            <a:r>
              <a:rPr lang="en-US" sz="3600" b="1" dirty="0"/>
              <a:t>Perceived impact on participants: social participation</a:t>
            </a:r>
          </a:p>
        </p:txBody>
      </p:sp>
      <p:sp>
        <p:nvSpPr>
          <p:cNvPr id="4" name="Content Placeholder 3">
            <a:extLst>
              <a:ext uri="{FF2B5EF4-FFF2-40B4-BE49-F238E27FC236}">
                <a16:creationId xmlns:a16="http://schemas.microsoft.com/office/drawing/2014/main" id="{EC617266-A523-164B-8836-A323AF757D4A}"/>
              </a:ext>
            </a:extLst>
          </p:cNvPr>
          <p:cNvSpPr>
            <a:spLocks noGrp="1"/>
          </p:cNvSpPr>
          <p:nvPr>
            <p:ph sz="half" idx="1"/>
          </p:nvPr>
        </p:nvSpPr>
        <p:spPr/>
        <p:txBody>
          <a:bodyPr>
            <a:noAutofit/>
          </a:bodyPr>
          <a:lstStyle/>
          <a:p>
            <a:r>
              <a:rPr lang="en-US" sz="2400" dirty="0"/>
              <a:t>Digital devices were a new (secondary) way to stay in touch with family, friends and community networks.</a:t>
            </a:r>
          </a:p>
          <a:p>
            <a:endParaRPr lang="en-US" sz="800" dirty="0"/>
          </a:p>
          <a:p>
            <a:r>
              <a:rPr lang="en-US" sz="2400" dirty="0"/>
              <a:t>Attending the course itself was a way to increase social participation and establish new social connections.</a:t>
            </a:r>
          </a:p>
          <a:p>
            <a:endParaRPr lang="en-US" sz="800" dirty="0"/>
          </a:p>
          <a:p>
            <a:r>
              <a:rPr lang="en-US" sz="2400" dirty="0"/>
              <a:t>With the onset of COVID-19, being able to socially connect online became a new motivator for joining the digital courses. </a:t>
            </a:r>
          </a:p>
          <a:p>
            <a:endParaRPr lang="en-US" dirty="0"/>
          </a:p>
        </p:txBody>
      </p:sp>
      <p:sp>
        <p:nvSpPr>
          <p:cNvPr id="6" name="Content Placeholder 5">
            <a:extLst>
              <a:ext uri="{FF2B5EF4-FFF2-40B4-BE49-F238E27FC236}">
                <a16:creationId xmlns:a16="http://schemas.microsoft.com/office/drawing/2014/main" id="{25F50901-9DFA-9E4C-AB16-03232DBE565F}"/>
              </a:ext>
            </a:extLst>
          </p:cNvPr>
          <p:cNvSpPr txBox="1">
            <a:spLocks noGrp="1"/>
          </p:cNvSpPr>
          <p:nvPr>
            <p:ph sz="half" idx="2"/>
          </p:nvPr>
        </p:nvSpPr>
        <p:spPr>
          <a:xfrm>
            <a:off x="6172202" y="1861384"/>
            <a:ext cx="3048000" cy="2656046"/>
          </a:xfrm>
          <a:prstGeom prst="wedgeRoundRectCallout">
            <a:avLst>
              <a:gd name="adj1" fmla="val -51185"/>
              <a:gd name="adj2" fmla="val -65050"/>
              <a:gd name="adj3" fmla="val 16667"/>
            </a:avLst>
          </a:prstGeom>
          <a:solidFill>
            <a:schemeClr val="accent5"/>
          </a:solidFill>
        </p:spPr>
        <p:txBody>
          <a:bodyPr wrap="square">
            <a:spAutoFit/>
          </a:bodyPr>
          <a:lstStyle>
            <a:defPPr>
              <a:defRPr lang="en-US"/>
            </a:defPPr>
            <a:lvl1pPr>
              <a:defRPr sz="1600" i="1"/>
            </a:lvl1pPr>
          </a:lstStyle>
          <a:p>
            <a:pPr marL="0" lvl="0" indent="0" algn="ctr">
              <a:lnSpc>
                <a:spcPts val="2000"/>
              </a:lnSpc>
              <a:spcBef>
                <a:spcPts val="0"/>
              </a:spcBef>
              <a:buNone/>
              <a:defRPr/>
            </a:pPr>
            <a:r>
              <a:rPr lang="en-GB" sz="1800" dirty="0">
                <a:solidFill>
                  <a:prstClr val="white"/>
                </a:solidFill>
                <a:latin typeface="Arial" panose="020B0604020202020204" pitchFamily="34" charset="0"/>
                <a:cs typeface="Arial" panose="020B0604020202020204" pitchFamily="34" charset="0"/>
              </a:rPr>
              <a:t>“It has been a boost for me to have something to look forward to weekly, and something which I have learnt from, apart from seeing the friendly faces of the tutors, is the rest of the group.” </a:t>
            </a:r>
          </a:p>
          <a:p>
            <a:pPr marL="0" lvl="0" indent="0" algn="ctr">
              <a:lnSpc>
                <a:spcPts val="2000"/>
              </a:lnSpc>
              <a:spcBef>
                <a:spcPts val="0"/>
              </a:spcBef>
              <a:buNone/>
              <a:defRPr/>
            </a:pPr>
            <a:r>
              <a:rPr lang="en-GB" sz="1800" b="1" dirty="0">
                <a:solidFill>
                  <a:prstClr val="white"/>
                </a:solidFill>
                <a:latin typeface="Arial" panose="020B0604020202020204" pitchFamily="34" charset="0"/>
                <a:cs typeface="Arial" panose="020B0604020202020204" pitchFamily="34" charset="0"/>
              </a:rPr>
              <a:t>Project participant </a:t>
            </a:r>
            <a:endParaRPr kumimoji="0" lang="en-GB" sz="14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4AFD98B-7BBC-154A-A691-F4AACBBC8C04}"/>
              </a:ext>
            </a:extLst>
          </p:cNvPr>
          <p:cNvSpPr txBox="1"/>
          <p:nvPr/>
        </p:nvSpPr>
        <p:spPr>
          <a:xfrm>
            <a:off x="7384340" y="4688126"/>
            <a:ext cx="4223460" cy="1804749"/>
          </a:xfrm>
          <a:prstGeom prst="wedgeRoundRectCallout">
            <a:avLst>
              <a:gd name="adj1" fmla="val 48139"/>
              <a:gd name="adj2" fmla="val -89662"/>
              <a:gd name="adj3" fmla="val 16667"/>
            </a:avLst>
          </a:prstGeom>
          <a:solidFill>
            <a:srgbClr val="808000"/>
          </a:solidFill>
        </p:spPr>
        <p:txBody>
          <a:bodyPr wrap="square">
            <a:spAutoFit/>
          </a:bodyPr>
          <a:lstStyle>
            <a:defPPr>
              <a:defRPr lang="en-US"/>
            </a:defPPr>
            <a:lvl1pPr>
              <a:lnSpc>
                <a:spcPts val="1800"/>
              </a:lnSpc>
              <a:defRPr sz="1400" i="1">
                <a:latin typeface="Arial" panose="020B0604020202020204" pitchFamily="34" charset="0"/>
                <a:cs typeface="Arial" panose="020B0604020202020204" pitchFamily="34" charset="0"/>
              </a:defRPr>
            </a:lvl1pPr>
          </a:lstStyle>
          <a:p>
            <a:pPr algn="ctr">
              <a:lnSpc>
                <a:spcPts val="2000"/>
              </a:lnSpc>
              <a:defRPr/>
            </a:pPr>
            <a:r>
              <a:rPr kumimoji="0" lang="en-US" sz="1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1800" dirty="0">
                <a:solidFill>
                  <a:prstClr val="white"/>
                </a:solidFill>
              </a:rPr>
              <a:t>“As a matter of fact it was a family celebration that the relatives were doing on Zoom and I became frustrated to tears that I wasn’t able to take part.” </a:t>
            </a:r>
          </a:p>
          <a:p>
            <a:pPr algn="ctr">
              <a:lnSpc>
                <a:spcPts val="2000"/>
              </a:lnSpc>
              <a:defRPr/>
            </a:pPr>
            <a:r>
              <a:rPr lang="en-US" sz="1800" b="1" dirty="0">
                <a:solidFill>
                  <a:prstClr val="white"/>
                </a:solidFill>
              </a:rPr>
              <a:t>Project Participant</a:t>
            </a:r>
            <a:endParaRPr kumimoji="0" lang="en-US" sz="1800" b="1"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656151"/>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A13D36FE3E5F44B1FE14694E10E7A2" ma:contentTypeVersion="5" ma:contentTypeDescription="Create a new document." ma:contentTypeScope="" ma:versionID="19811d48f65deef7ef9fcf65dfb31b36">
  <xsd:schema xmlns:xsd="http://www.w3.org/2001/XMLSchema" xmlns:xs="http://www.w3.org/2001/XMLSchema" xmlns:p="http://schemas.microsoft.com/office/2006/metadata/properties" xmlns:ns3="1cd394cc-d516-4389-b401-0b4313d72e7e" xmlns:ns4="b822a9d6-7c27-42e3-9ec2-8fc2a79cbc29" targetNamespace="http://schemas.microsoft.com/office/2006/metadata/properties" ma:root="true" ma:fieldsID="99949420797142e4284d73e4eeee3ead" ns3:_="" ns4:_="">
    <xsd:import namespace="1cd394cc-d516-4389-b401-0b4313d72e7e"/>
    <xsd:import namespace="b822a9d6-7c27-42e3-9ec2-8fc2a79cbc2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394cc-d516-4389-b401-0b4313d72e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22a9d6-7c27-42e3-9ec2-8fc2a79cbc2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6F8778-9EA2-421B-A547-1A4E4EE8D6C7}">
  <ds:schemaRefs>
    <ds:schemaRef ds:uri="http://schemas.microsoft.com/sharepoint/v3/contenttype/forms"/>
  </ds:schemaRefs>
</ds:datastoreItem>
</file>

<file path=customXml/itemProps2.xml><?xml version="1.0" encoding="utf-8"?>
<ds:datastoreItem xmlns:ds="http://schemas.openxmlformats.org/officeDocument/2006/customXml" ds:itemID="{F186703F-78FE-4E59-92B3-FB22AFA28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394cc-d516-4389-b401-0b4313d72e7e"/>
    <ds:schemaRef ds:uri="b822a9d6-7c27-42e3-9ec2-8fc2a79cb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C63EE7-C940-43B5-B65F-F2FCDF191230}">
  <ds:schemaRefs>
    <ds:schemaRef ds:uri="b822a9d6-7c27-42e3-9ec2-8fc2a79cbc29"/>
    <ds:schemaRef ds:uri="http://purl.org/dc/terms/"/>
    <ds:schemaRef ds:uri="http://schemas.microsoft.com/office/2006/documentManagement/types"/>
    <ds:schemaRef ds:uri="1cd394cc-d516-4389-b401-0b4313d72e7e"/>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24277</TotalTime>
  <Words>1084</Words>
  <Application>Microsoft Office PowerPoint</Application>
  <PresentationFormat>Widescreen</PresentationFormat>
  <Paragraphs>130</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Lato Light</vt:lpstr>
      <vt:lpstr>Times New Roman</vt:lpstr>
      <vt:lpstr>2_Office Theme</vt:lpstr>
      <vt:lpstr>Office Theme</vt:lpstr>
      <vt:lpstr>PowerPoint Presentation</vt:lpstr>
      <vt:lpstr>Digital exclusion</vt:lpstr>
      <vt:lpstr>Digital inclusion1</vt:lpstr>
      <vt:lpstr>Connect Hackney digital inclusion projects</vt:lpstr>
      <vt:lpstr>Aims of research</vt:lpstr>
      <vt:lpstr>Project reach</vt:lpstr>
      <vt:lpstr>Engagement and retention of participants</vt:lpstr>
      <vt:lpstr>Perceived impact on participants: confidence and skills</vt:lpstr>
      <vt:lpstr>Perceived impact on participants: social participation</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Wiseman, Octavia</dc:creator>
  <cp:lastModifiedBy>Tony Wong</cp:lastModifiedBy>
  <cp:revision>268</cp:revision>
  <dcterms:created xsi:type="dcterms:W3CDTF">2018-09-22T08:54:56Z</dcterms:created>
  <dcterms:modified xsi:type="dcterms:W3CDTF">2020-11-27T15:27:34Z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0x010100FEA13D36FE3E5F44B1FE14694E10E7A2</vt:lpwstr>
  </property>
  <property fmtid="{D5CDD505-2E9C-101B-9397-08002B2CF9AE}" pid="3" name="TaxKeyword">
    <vt:lpwstr/>
  </property>
  <property fmtid="{D5CDD505-2E9C-101B-9397-08002B2CF9AE}" pid="4" name="UELService">
    <vt:lpwstr/>
  </property>
  <property fmtid="{D5CDD505-2E9C-101B-9397-08002B2CF9AE}" pid="5" name="UELProject">
    <vt:lpwstr/>
  </property>
  <property fmtid="{D5CDD505-2E9C-101B-9397-08002B2CF9AE}" pid="6" name="UELSchool">
    <vt:lpwstr/>
  </property>
</Properties>
</file>