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9"/>
  </p:notesMasterIdLst>
  <p:sldIdLst>
    <p:sldId id="343" r:id="rId6"/>
    <p:sldId id="632" r:id="rId7"/>
    <p:sldId id="633" r:id="rId8"/>
    <p:sldId id="634" r:id="rId9"/>
    <p:sldId id="599" r:id="rId10"/>
    <p:sldId id="636" r:id="rId11"/>
    <p:sldId id="637" r:id="rId12"/>
    <p:sldId id="635" r:id="rId13"/>
    <p:sldId id="596" r:id="rId14"/>
    <p:sldId id="607" r:id="rId15"/>
    <p:sldId id="640" r:id="rId16"/>
    <p:sldId id="614" r:id="rId17"/>
    <p:sldId id="6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Harden" initials="AH" lastIdx="2" clrIdx="0">
    <p:extLst>
      <p:ext uri="{19B8F6BF-5375-455C-9EA6-DF929625EA0E}">
        <p15:presenceInfo xmlns:p15="http://schemas.microsoft.com/office/powerpoint/2012/main" userId="S-1-5-21-816706269-2427189597-1522727679-212923" providerId="AD"/>
      </p:ext>
    </p:extLst>
  </p:cmAuthor>
  <p:cmAuthor id="2" name="Meg" initials="MW" lastIdx="4" clrIdx="1"/>
  <p:cmAuthor id="3" name="Wiseman, Octavia" initials="WO" lastIdx="9" clrIdx="2">
    <p:extLst>
      <p:ext uri="{19B8F6BF-5375-455C-9EA6-DF929625EA0E}">
        <p15:presenceInfo xmlns:p15="http://schemas.microsoft.com/office/powerpoint/2012/main" userId="Wiseman, Octavia" providerId="None"/>
      </p:ext>
    </p:extLst>
  </p:cmAuthor>
  <p:cmAuthor id="4" name="Angela Harden" initials="AH [2]" lastIdx="1" clrIdx="3">
    <p:extLst>
      <p:ext uri="{19B8F6BF-5375-455C-9EA6-DF929625EA0E}">
        <p15:presenceInfo xmlns:p15="http://schemas.microsoft.com/office/powerpoint/2012/main" userId="S::angela9@uel.ac.uk::65eb6cbc-19a0-42ba-b148-c1f9eab855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1" autoAdjust="0"/>
    <p:restoredTop sz="81572"/>
  </p:normalViewPr>
  <p:slideViewPr>
    <p:cSldViewPr snapToGrid="0">
      <p:cViewPr varScale="1">
        <p:scale>
          <a:sx n="74" d="100"/>
          <a:sy n="74" d="100"/>
        </p:scale>
        <p:origin x="97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i="0" baseline="0" dirty="0">
                <a:effectLst/>
              </a:rPr>
              <a:t>Figure 1: Mean loneliness score* for participants (N=297) at project entry by project theme</a:t>
            </a:r>
            <a:endParaRPr lang="en-GB" sz="2400" dirty="0">
              <a:effectLst/>
            </a:endParaRPr>
          </a:p>
          <a:p>
            <a:pPr>
              <a:defRPr sz="2400"/>
            </a:pPr>
            <a:r>
              <a:rPr lang="en-US" sz="2000" b="0" i="1" baseline="0" dirty="0">
                <a:effectLst/>
              </a:rPr>
              <a:t>With local levels for comparison</a:t>
            </a:r>
            <a:endParaRPr lang="en-GB" sz="2000" dirty="0">
              <a:effectLst/>
            </a:endParaRPr>
          </a:p>
        </c:rich>
      </c:tx>
      <c:layout>
        <c:manualLayout>
          <c:xMode val="edge"/>
          <c:yMode val="edge"/>
          <c:x val="0.1442641343651786"/>
          <c:y val="3.93700787401574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PowerPoint]Sheet1'!$B$135</c:f>
              <c:strCache>
                <c:ptCount val="1"/>
                <c:pt idx="0">
                  <c:v>Mean loneliness score</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3DDC-8242-A421-EB15D5FD9D8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3DDC-8242-A421-EB15D5FD9D80}"/>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PowerPoint]Sheet1'!$C$134:$I$134</c:f>
              <c:strCache>
                <c:ptCount val="6"/>
                <c:pt idx="0">
                  <c:v>Community Connector</c:v>
                </c:pt>
                <c:pt idx="1">
                  <c:v>Community activities</c:v>
                </c:pt>
                <c:pt idx="2">
                  <c:v>Digital inclusion</c:v>
                </c:pt>
                <c:pt idx="3">
                  <c:v>Men</c:v>
                </c:pt>
                <c:pt idx="4">
                  <c:v>All projects</c:v>
                </c:pt>
                <c:pt idx="5">
                  <c:v>Hackney residents aged 50+</c:v>
                </c:pt>
              </c:strCache>
            </c:strRef>
          </c:cat>
          <c:val>
            <c:numRef>
              <c:f>'[Chart in Microsoft PowerPoint]Sheet1'!$C$135:$I$135</c:f>
              <c:numCache>
                <c:formatCode>General</c:formatCode>
                <c:ptCount val="7"/>
                <c:pt idx="0">
                  <c:v>6.43</c:v>
                </c:pt>
                <c:pt idx="1">
                  <c:v>5.04</c:v>
                </c:pt>
                <c:pt idx="2">
                  <c:v>4.3099999999999996</c:v>
                </c:pt>
                <c:pt idx="3">
                  <c:v>5.3</c:v>
                </c:pt>
                <c:pt idx="4">
                  <c:v>5.3</c:v>
                </c:pt>
                <c:pt idx="5">
                  <c:v>4.2</c:v>
                </c:pt>
              </c:numCache>
            </c:numRef>
          </c:val>
          <c:extLst>
            <c:ext xmlns:c16="http://schemas.microsoft.com/office/drawing/2014/chart" uri="{C3380CC4-5D6E-409C-BE32-E72D297353CC}">
              <c16:uniqueId val="{00000004-3DDC-8242-A421-EB15D5FD9D80}"/>
            </c:ext>
          </c:extLst>
        </c:ser>
        <c:dLbls>
          <c:showLegendKey val="0"/>
          <c:showVal val="0"/>
          <c:showCatName val="0"/>
          <c:showSerName val="0"/>
          <c:showPercent val="0"/>
          <c:showBubbleSize val="0"/>
        </c:dLbls>
        <c:gapWidth val="219"/>
        <c:overlap val="-27"/>
        <c:axId val="43958447"/>
        <c:axId val="65821583"/>
      </c:barChart>
      <c:catAx>
        <c:axId val="4395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821583"/>
        <c:crosses val="autoZero"/>
        <c:auto val="1"/>
        <c:lblAlgn val="ctr"/>
        <c:lblOffset val="100"/>
        <c:noMultiLvlLbl val="0"/>
      </c:catAx>
      <c:valAx>
        <c:axId val="65821583"/>
        <c:scaling>
          <c:orientation val="minMax"/>
          <c:max val="9"/>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58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3A0B7-A245-40E0-94CD-C0630F16DEF1}" type="datetimeFigureOut">
              <a:rPr lang="en-GB" smtClean="0"/>
              <a:pPr/>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2338F-CDAE-4A0D-8C41-D57077A6B97A}" type="slidenum">
              <a:rPr lang="en-GB" smtClean="0"/>
              <a:pPr/>
              <a:t>‹#›</a:t>
            </a:fld>
            <a:endParaRPr lang="en-GB"/>
          </a:p>
        </p:txBody>
      </p:sp>
    </p:spTree>
    <p:extLst>
      <p:ext uri="{BB962C8B-B14F-4D97-AF65-F5344CB8AC3E}">
        <p14:creationId xmlns:p14="http://schemas.microsoft.com/office/powerpoint/2010/main" val="359854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1</a:t>
            </a:fld>
            <a:endParaRPr lang="en-GB"/>
          </a:p>
        </p:txBody>
      </p:sp>
    </p:spTree>
    <p:extLst>
      <p:ext uri="{BB962C8B-B14F-4D97-AF65-F5344CB8AC3E}">
        <p14:creationId xmlns:p14="http://schemas.microsoft.com/office/powerpoint/2010/main" val="92134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2</a:t>
            </a:fld>
            <a:endParaRPr lang="en-GB"/>
          </a:p>
        </p:txBody>
      </p:sp>
    </p:spTree>
    <p:extLst>
      <p:ext uri="{BB962C8B-B14F-4D97-AF65-F5344CB8AC3E}">
        <p14:creationId xmlns:p14="http://schemas.microsoft.com/office/powerpoint/2010/main" val="308361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4</a:t>
            </a:fld>
            <a:endParaRPr lang="en-GB"/>
          </a:p>
        </p:txBody>
      </p:sp>
    </p:spTree>
    <p:extLst>
      <p:ext uri="{BB962C8B-B14F-4D97-AF65-F5344CB8AC3E}">
        <p14:creationId xmlns:p14="http://schemas.microsoft.com/office/powerpoint/2010/main" val="1632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9</a:t>
            </a:fld>
            <a:endParaRPr lang="en-GB"/>
          </a:p>
        </p:txBody>
      </p:sp>
    </p:spTree>
    <p:extLst>
      <p:ext uri="{BB962C8B-B14F-4D97-AF65-F5344CB8AC3E}">
        <p14:creationId xmlns:p14="http://schemas.microsoft.com/office/powerpoint/2010/main" val="306541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will </a:t>
            </a:r>
          </a:p>
        </p:txBody>
      </p:sp>
      <p:sp>
        <p:nvSpPr>
          <p:cNvPr id="4" name="Slide Number Placeholder 3"/>
          <p:cNvSpPr>
            <a:spLocks noGrp="1"/>
          </p:cNvSpPr>
          <p:nvPr>
            <p:ph type="sldNum" sz="quarter" idx="5"/>
          </p:nvPr>
        </p:nvSpPr>
        <p:spPr/>
        <p:txBody>
          <a:bodyPr/>
          <a:lstStyle/>
          <a:p>
            <a:fld id="{0672338F-CDAE-4A0D-8C41-D57077A6B97A}" type="slidenum">
              <a:rPr lang="en-GB" smtClean="0"/>
              <a:pPr/>
              <a:t>10</a:t>
            </a:fld>
            <a:endParaRPr lang="en-GB"/>
          </a:p>
        </p:txBody>
      </p:sp>
    </p:spTree>
    <p:extLst>
      <p:ext uri="{BB962C8B-B14F-4D97-AF65-F5344CB8AC3E}">
        <p14:creationId xmlns:p14="http://schemas.microsoft.com/office/powerpoint/2010/main" val="352254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will </a:t>
            </a:r>
          </a:p>
        </p:txBody>
      </p:sp>
      <p:sp>
        <p:nvSpPr>
          <p:cNvPr id="4" name="Slide Number Placeholder 3"/>
          <p:cNvSpPr>
            <a:spLocks noGrp="1"/>
          </p:cNvSpPr>
          <p:nvPr>
            <p:ph type="sldNum" sz="quarter" idx="5"/>
          </p:nvPr>
        </p:nvSpPr>
        <p:spPr/>
        <p:txBody>
          <a:bodyPr/>
          <a:lstStyle/>
          <a:p>
            <a:fld id="{0672338F-CDAE-4A0D-8C41-D57077A6B97A}" type="slidenum">
              <a:rPr lang="en-GB" smtClean="0"/>
              <a:pPr/>
              <a:t>12</a:t>
            </a:fld>
            <a:endParaRPr lang="en-GB"/>
          </a:p>
        </p:txBody>
      </p:sp>
    </p:spTree>
    <p:extLst>
      <p:ext uri="{BB962C8B-B14F-4D97-AF65-F5344CB8AC3E}">
        <p14:creationId xmlns:p14="http://schemas.microsoft.com/office/powerpoint/2010/main" val="7152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49453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7868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100667"/>
            <a:ext cx="2628900" cy="50762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29903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6FB9-D81C-496A-B84D-DC5DC369C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ACC5A3-24C0-44C8-BB1F-0004D3B7C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11003B-A982-4231-8E4A-18E860F84107}"/>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7744971E-3461-4166-BA42-27FB47351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C4D670-2C52-4EFD-AFFD-A0EC9CAE8424}"/>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41218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7D47-79FE-4B12-AC7F-B1C6E5E1A8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83ACE-F656-459F-94F1-BC8E1F6CF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A9F2D-7BE4-41F8-AD2C-1B3B088F2974}"/>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E53AD9B6-2665-4B41-B116-2943638F6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4BCB3-3780-4683-9C0E-3E12617D18B9}"/>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917172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27D5-3D55-4F3A-A849-BCF507EE7B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771006-1501-4E7E-9245-671C6E296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D5DF5-D5E6-408C-868A-C6F693F13A6A}"/>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61E02FC7-0C1C-4893-AB34-59E1CDC1C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F13CE-3F62-4279-B8E8-6CA2914F913B}"/>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266985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AAEF-FC35-496E-BEE8-4FD7A74C87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2E3181-A664-4288-9309-F9084F9D43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F2278B-B3A0-4AF5-B54B-4B81B306E5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DDD9FC-4EA1-423E-9A2D-F7A1F622928E}"/>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6" name="Footer Placeholder 5">
            <a:extLst>
              <a:ext uri="{FF2B5EF4-FFF2-40B4-BE49-F238E27FC236}">
                <a16:creationId xmlns:a16="http://schemas.microsoft.com/office/drawing/2014/main" id="{D32B57B1-AE86-40BC-BACC-EDC3CBD203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DAAFCF-87EB-4310-8EB1-1CEAEFBD537B}"/>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43326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71F7-7484-485C-9431-984BF9865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3D0C13-7453-4743-A714-6DF8046A27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7B1DA-A58B-4227-8E1A-2BF41EF321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E61233-475F-42FB-BF47-3E407593F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0B4CD-E3CD-45E2-BD7C-437D498013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FBB147-68D3-4360-9686-F1BE68B9747C}"/>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8" name="Footer Placeholder 7">
            <a:extLst>
              <a:ext uri="{FF2B5EF4-FFF2-40B4-BE49-F238E27FC236}">
                <a16:creationId xmlns:a16="http://schemas.microsoft.com/office/drawing/2014/main" id="{BD882276-7EEA-4002-9117-B7C7B9C01A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6947CC-51CF-4509-A60B-199BB2F15F6E}"/>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3410948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CAFD-5B51-41CF-B695-8E9FFBAC11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B379F7-F7C0-4245-975F-86DAC89F1828}"/>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4" name="Footer Placeholder 3">
            <a:extLst>
              <a:ext uri="{FF2B5EF4-FFF2-40B4-BE49-F238E27FC236}">
                <a16:creationId xmlns:a16="http://schemas.microsoft.com/office/drawing/2014/main" id="{0AFB30F0-8836-4379-9BE1-3C522516F7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03F34F-2440-427A-B0B7-A1CE8FD98974}"/>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267644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FEA33-1AC9-410C-8703-82C34E92273B}"/>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3" name="Footer Placeholder 2">
            <a:extLst>
              <a:ext uri="{FF2B5EF4-FFF2-40B4-BE49-F238E27FC236}">
                <a16:creationId xmlns:a16="http://schemas.microsoft.com/office/drawing/2014/main" id="{40C28569-E53F-4112-8628-BA7144F6BE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406411-1897-407E-B8FF-7EC6FC64C51A}"/>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665171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1054-B767-4846-89B6-9460C1BCA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657116-B754-4DE0-B201-DADB741C4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ED5C36-7998-4907-B9F8-84A04EA31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4BAA2-789B-438F-9B58-8C56ED3E3FDC}"/>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6" name="Footer Placeholder 5">
            <a:extLst>
              <a:ext uri="{FF2B5EF4-FFF2-40B4-BE49-F238E27FC236}">
                <a16:creationId xmlns:a16="http://schemas.microsoft.com/office/drawing/2014/main" id="{E37D0B3A-96C3-4604-BA1F-874CE6442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38C11-1CD6-4814-8487-F4A2C9A7E74D}"/>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63946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22419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B681-1102-41CF-82D4-0A86F717C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FB8016-D52E-4E69-8377-839DE6312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03A682-7859-4CA1-80E4-D6B07DE12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93824-E54C-4E44-A2C0-2851E62D81F6}"/>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6" name="Footer Placeholder 5">
            <a:extLst>
              <a:ext uri="{FF2B5EF4-FFF2-40B4-BE49-F238E27FC236}">
                <a16:creationId xmlns:a16="http://schemas.microsoft.com/office/drawing/2014/main" id="{783CAFCE-62E6-4834-92D0-2FFB11CD1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EC014B-3688-4A51-A601-C91B442226EB}"/>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808893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A8DA-7316-4CD6-A356-D217215C7E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0B8337-1DFB-4FDA-B6B7-9EE2149B0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976F2-6D42-4CBA-B5C1-038E530D6B54}"/>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35BCACD0-700E-4463-ABAD-C090AC395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E5274-D66A-4EFE-B54D-5105B8C04C94}"/>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86899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2D0F4-3E3C-4347-A63A-11E3C3190F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1C173C-34DF-40E3-8087-43AED72A0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39F91-A5CC-4E7A-BDE1-2CEF5134C404}"/>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BBDFC66D-850B-4F3D-AD6F-ECE9E724A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C761D-F4FC-48B4-8DF7-2B99C0605845}"/>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80196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392957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57111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8"/>
            <a:ext cx="8413627"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43555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399180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395542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66800"/>
            <a:ext cx="6172201" cy="4794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25603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109134"/>
            <a:ext cx="6172201" cy="47519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204914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alphaModFix amt="10000"/>
          </a:blip>
          <a:stretch>
            <a:fillRect/>
          </a:stretch>
        </p:blipFill>
        <p:spPr>
          <a:xfrm>
            <a:off x="5830851" y="2445905"/>
            <a:ext cx="7009481" cy="6592969"/>
          </a:xfrm>
          <a:prstGeom prst="rect">
            <a:avLst/>
          </a:prstGeom>
        </p:spPr>
      </p:pic>
      <p:sp>
        <p:nvSpPr>
          <p:cNvPr id="2" name="Title Placeholder 1"/>
          <p:cNvSpPr>
            <a:spLocks noGrp="1"/>
          </p:cNvSpPr>
          <p:nvPr>
            <p:ph type="title"/>
          </p:nvPr>
        </p:nvSpPr>
        <p:spPr>
          <a:xfrm>
            <a:off x="838201" y="365128"/>
            <a:ext cx="842318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D1987-DD45-49AF-A7B1-5BC188298F07}" type="datetimeFigureOut">
              <a:rPr lang="en-GB" smtClean="0"/>
              <a:pPr/>
              <a:t>27/11/2020</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C34D9-0B40-4FF4-A1EC-3338046E587B}" type="slidenum">
              <a:rPr lang="en-GB" smtClean="0"/>
              <a:pPr/>
              <a:t>‹#›</a:t>
            </a:fld>
            <a:endParaRPr lang="en-GB"/>
          </a:p>
        </p:txBody>
      </p:sp>
      <p:pic>
        <p:nvPicPr>
          <p:cNvPr id="7" name="Picture 6"/>
          <p:cNvPicPr>
            <a:picLocks noChangeAspect="1"/>
          </p:cNvPicPr>
          <p:nvPr userDrawn="1"/>
        </p:nvPicPr>
        <p:blipFill>
          <a:blip r:embed="rId14" cstate="print"/>
          <a:stretch>
            <a:fillRect/>
          </a:stretch>
        </p:blipFill>
        <p:spPr>
          <a:xfrm>
            <a:off x="9261387" y="391706"/>
            <a:ext cx="2472583" cy="644957"/>
          </a:xfrm>
          <a:prstGeom prst="rect">
            <a:avLst/>
          </a:prstGeom>
        </p:spPr>
      </p:pic>
      <p:sp>
        <p:nvSpPr>
          <p:cNvPr id="8" name="Rectangle 7"/>
          <p:cNvSpPr/>
          <p:nvPr userDrawn="1"/>
        </p:nvSpPr>
        <p:spPr>
          <a:xfrm>
            <a:off x="0" y="6457950"/>
            <a:ext cx="12192000" cy="400050"/>
          </a:xfrm>
          <a:prstGeom prst="rect">
            <a:avLst/>
          </a:prstGeom>
          <a:solidFill>
            <a:srgbClr val="954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9785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15F6B-102C-4A86-B859-A4594F6EF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F762C6-FE89-4A33-AC38-119ACFC1F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FA87D1-B8FB-4FB9-A581-D3CA2D7F7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E990D40C-5452-454A-84B2-A377536A8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36DE9D-AC87-4DC9-86A8-984C95B96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44E19-24DA-4ACC-B399-FAA2E00438EA}" type="slidenum">
              <a:rPr lang="en-GB" smtClean="0"/>
              <a:t>‹#›</a:t>
            </a:fld>
            <a:endParaRPr lang="en-GB"/>
          </a:p>
        </p:txBody>
      </p:sp>
    </p:spTree>
    <p:extLst>
      <p:ext uri="{BB962C8B-B14F-4D97-AF65-F5344CB8AC3E}">
        <p14:creationId xmlns:p14="http://schemas.microsoft.com/office/powerpoint/2010/main" val="3759306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397BCC-41C0-8140-AD96-ACC2AFD18B6D}"/>
              </a:ext>
            </a:extLst>
          </p:cNvPr>
          <p:cNvSpPr txBox="1"/>
          <p:nvPr/>
        </p:nvSpPr>
        <p:spPr>
          <a:xfrm>
            <a:off x="8951495" y="313145"/>
            <a:ext cx="2839452" cy="1034716"/>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889905" y="269369"/>
            <a:ext cx="10550787" cy="3600986"/>
          </a:xfrm>
          <a:prstGeom prst="rect">
            <a:avLst/>
          </a:prstGeom>
          <a:noFill/>
        </p:spPr>
        <p:txBody>
          <a:bodyPr wrap="square" rtlCol="0" anchor="t">
            <a:spAutoFit/>
          </a:bodyPr>
          <a:lstStyle/>
          <a:p>
            <a:pPr marL="0" marR="0" lvl="3"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954C95"/>
              </a:solidFill>
              <a:effectLst/>
              <a:uLnTx/>
              <a:uFillTx/>
              <a:latin typeface="Lato Light" charset="0"/>
              <a:ea typeface="Lato Light" charset="0"/>
              <a:cs typeface="Lato Light" charset="0"/>
            </a:endParaRPr>
          </a:p>
          <a:p>
            <a:pPr algn="ctr"/>
            <a:r>
              <a:rPr lang="en-GB" sz="2200" i="1" dirty="0"/>
              <a:t>Co-production, partnership working and system change</a:t>
            </a:r>
          </a:p>
          <a:p>
            <a:pPr algn="ctr"/>
            <a:endParaRPr lang="en-GB" sz="2800" b="1" dirty="0"/>
          </a:p>
          <a:p>
            <a:pPr algn="ctr"/>
            <a:r>
              <a:rPr lang="en-GB" sz="2800" b="1" dirty="0"/>
              <a:t>Learning from the evaluation so far and next steps</a:t>
            </a:r>
          </a:p>
          <a:p>
            <a:pPr marL="0" lvl="3" algn="ctr">
              <a:lnSpc>
                <a:spcPct val="150000"/>
              </a:lnSpc>
            </a:pPr>
            <a:endParaRPr lang="en-GB" sz="800" dirty="0"/>
          </a:p>
          <a:p>
            <a:pPr marL="0" lvl="3" algn="ctr">
              <a:lnSpc>
                <a:spcPct val="150000"/>
              </a:lnSpc>
            </a:pPr>
            <a:r>
              <a:rPr lang="en-GB" sz="2000" i="1" dirty="0">
                <a:solidFill>
                  <a:schemeClr val="tx1">
                    <a:lumMod val="50000"/>
                    <a:lumOff val="50000"/>
                  </a:schemeClr>
                </a:solidFill>
              </a:rPr>
              <a:t>Presentation for </a:t>
            </a:r>
            <a:r>
              <a:rPr lang="en-GB" sz="2000" dirty="0">
                <a:solidFill>
                  <a:schemeClr val="tx1">
                    <a:lumMod val="50000"/>
                    <a:lumOff val="50000"/>
                  </a:schemeClr>
                </a:solidFill>
              </a:rPr>
              <a:t>Ageing Well in Hackney: Finding solutions to older people’s isolation </a:t>
            </a:r>
          </a:p>
          <a:p>
            <a:pPr marL="0" lvl="3" algn="ctr">
              <a:lnSpc>
                <a:spcPct val="150000"/>
              </a:lnSpc>
            </a:pPr>
            <a:r>
              <a:rPr lang="en-GB" sz="2000" dirty="0">
                <a:solidFill>
                  <a:schemeClr val="tx1">
                    <a:lumMod val="50000"/>
                    <a:lumOff val="50000"/>
                  </a:schemeClr>
                </a:solidFill>
                <a:ea typeface="Lato Light" charset="0"/>
                <a:cs typeface="Lato Light" charset="0"/>
              </a:rPr>
              <a:t>26th November </a:t>
            </a:r>
            <a:r>
              <a:rPr lang="en-GB" sz="2000" noProof="0" dirty="0">
                <a:solidFill>
                  <a:schemeClr val="tx1">
                    <a:lumMod val="50000"/>
                    <a:lumOff val="50000"/>
                  </a:schemeClr>
                </a:solidFill>
                <a:ea typeface="Lato Light" charset="0"/>
                <a:cs typeface="Lato Light" charset="0"/>
              </a:rPr>
              <a:t>2020</a:t>
            </a:r>
          </a:p>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7E6E6">
                  <a:lumMod val="50000"/>
                </a:srgbClr>
              </a:solidFill>
              <a:effectLst/>
              <a:uLnTx/>
              <a:uFillTx/>
              <a:latin typeface="Lato Light" charset="0"/>
              <a:ea typeface="Lato Light" charset="0"/>
              <a:cs typeface="Lato Light" charset="0"/>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954C95"/>
              </a:solidFill>
              <a:effectLst/>
              <a:uLnTx/>
              <a:uFillTx/>
              <a:latin typeface="Lato Light" charset="0"/>
              <a:ea typeface="Lato Light" charset="0"/>
              <a:cs typeface="Lato Light"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523" y="5505567"/>
            <a:ext cx="2632177" cy="1083064"/>
          </a:xfrm>
          <a:prstGeom prst="rect">
            <a:avLst/>
          </a:prstGeom>
          <a:noFill/>
        </p:spPr>
      </p:pic>
      <p:pic>
        <p:nvPicPr>
          <p:cNvPr id="2050" name="Picture 2" descr="page1image408">
            <a:extLst>
              <a:ext uri="{FF2B5EF4-FFF2-40B4-BE49-F238E27FC236}">
                <a16:creationId xmlns:a16="http://schemas.microsoft.com/office/drawing/2014/main" id="{B0E709AD-3AA7-0F47-AC3A-78CEC6B3D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08" y="5029999"/>
            <a:ext cx="2598821" cy="1680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image16304">
            <a:extLst>
              <a:ext uri="{FF2B5EF4-FFF2-40B4-BE49-F238E27FC236}">
                <a16:creationId xmlns:a16="http://schemas.microsoft.com/office/drawing/2014/main" id="{B17F4128-AFDA-6D40-9C37-895D9C2F6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949" y="5310010"/>
            <a:ext cx="2013968" cy="1083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140B19-9A67-D34A-A786-309E6B525B6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4164" y="3881260"/>
            <a:ext cx="2922270" cy="1428750"/>
          </a:xfrm>
          <a:prstGeom prst="rect">
            <a:avLst/>
          </a:prstGeom>
          <a:noFill/>
          <a:ln>
            <a:noFill/>
          </a:ln>
        </p:spPr>
      </p:pic>
      <p:pic>
        <p:nvPicPr>
          <p:cNvPr id="10" name="Picture 9">
            <a:extLst>
              <a:ext uri="{FF2B5EF4-FFF2-40B4-BE49-F238E27FC236}">
                <a16:creationId xmlns:a16="http://schemas.microsoft.com/office/drawing/2014/main" id="{8327CFB1-8584-3F4C-AA45-0E4C39568E42}"/>
              </a:ext>
            </a:extLst>
          </p:cNvPr>
          <p:cNvPicPr/>
          <p:nvPr/>
        </p:nvPicPr>
        <p:blipFill>
          <a:blip r:embed="rId7"/>
          <a:stretch>
            <a:fillRect/>
          </a:stretch>
        </p:blipFill>
        <p:spPr>
          <a:xfrm>
            <a:off x="4201261" y="5383524"/>
            <a:ext cx="933450" cy="1327150"/>
          </a:xfrm>
          <a:prstGeom prst="rect">
            <a:avLst/>
          </a:prstGeom>
        </p:spPr>
      </p:pic>
    </p:spTree>
    <p:extLst>
      <p:ext uri="{BB962C8B-B14F-4D97-AF65-F5344CB8AC3E}">
        <p14:creationId xmlns:p14="http://schemas.microsoft.com/office/powerpoint/2010/main" val="165712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C190C-7DDE-CB43-BC91-71A1404ABE3B}"/>
              </a:ext>
            </a:extLst>
          </p:cNvPr>
          <p:cNvSpPr txBox="1"/>
          <p:nvPr/>
        </p:nvSpPr>
        <p:spPr>
          <a:xfrm>
            <a:off x="8951495" y="300789"/>
            <a:ext cx="2839452" cy="1034716"/>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616690" y="187535"/>
            <a:ext cx="10766054" cy="1325563"/>
          </a:xfrm>
        </p:spPr>
        <p:txBody>
          <a:bodyPr>
            <a:normAutofit/>
          </a:bodyPr>
          <a:lstStyle/>
          <a:p>
            <a:pPr lvl="0"/>
            <a:r>
              <a:rPr lang="en-US" sz="3600" b="1" dirty="0"/>
              <a:t>Further evaluation of co-production</a:t>
            </a:r>
            <a:endParaRPr lang="en-GB" sz="3600" b="1" dirty="0"/>
          </a:p>
        </p:txBody>
      </p:sp>
      <p:sp>
        <p:nvSpPr>
          <p:cNvPr id="3" name="Content Placeholder 2"/>
          <p:cNvSpPr>
            <a:spLocks noGrp="1"/>
          </p:cNvSpPr>
          <p:nvPr>
            <p:ph idx="1"/>
          </p:nvPr>
        </p:nvSpPr>
        <p:spPr>
          <a:xfrm>
            <a:off x="838201" y="1690691"/>
            <a:ext cx="10515600" cy="4630180"/>
          </a:xfrm>
        </p:spPr>
        <p:txBody>
          <a:bodyPr>
            <a:normAutofit/>
          </a:bodyPr>
          <a:lstStyle/>
          <a:p>
            <a:pPr marL="0" lvl="0" indent="0">
              <a:buNone/>
            </a:pPr>
            <a:endParaRPr lang="en-GB" dirty="0"/>
          </a:p>
          <a:p>
            <a:pPr lvl="0"/>
            <a:endParaRPr lang="en-GB" dirty="0"/>
          </a:p>
          <a:p>
            <a:endParaRPr lang="en-GB" dirty="0"/>
          </a:p>
          <a:p>
            <a:pPr marL="0" indent="0">
              <a:buNone/>
            </a:pPr>
            <a:endParaRPr lang="en-GB" dirty="0"/>
          </a:p>
          <a:p>
            <a:pPr marL="0" lvl="0" indent="0">
              <a:buNone/>
            </a:pP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A7A59EBE-BD29-444A-909B-2478F30AA86F}"/>
              </a:ext>
            </a:extLst>
          </p:cNvPr>
          <p:cNvGraphicFramePr>
            <a:graphicFrameLocks noGrp="1"/>
          </p:cNvGraphicFramePr>
          <p:nvPr>
            <p:extLst>
              <p:ext uri="{D42A27DB-BD31-4B8C-83A1-F6EECF244321}">
                <p14:modId xmlns:p14="http://schemas.microsoft.com/office/powerpoint/2010/main" val="2294503682"/>
              </p:ext>
            </p:extLst>
          </p:nvPr>
        </p:nvGraphicFramePr>
        <p:xfrm>
          <a:off x="587744" y="1491042"/>
          <a:ext cx="10372356" cy="4619834"/>
        </p:xfrm>
        <a:graphic>
          <a:graphicData uri="http://schemas.openxmlformats.org/drawingml/2006/table">
            <a:tbl>
              <a:tblPr firstRow="1" bandRow="1">
                <a:tableStyleId>{073A0DAA-6AF3-43AB-8588-CEC1D06C72B9}</a:tableStyleId>
              </a:tblPr>
              <a:tblGrid>
                <a:gridCol w="5914656">
                  <a:extLst>
                    <a:ext uri="{9D8B030D-6E8A-4147-A177-3AD203B41FA5}">
                      <a16:colId xmlns:a16="http://schemas.microsoft.com/office/drawing/2014/main" val="1684078535"/>
                    </a:ext>
                  </a:extLst>
                </a:gridCol>
                <a:gridCol w="4457700">
                  <a:extLst>
                    <a:ext uri="{9D8B030D-6E8A-4147-A177-3AD203B41FA5}">
                      <a16:colId xmlns:a16="http://schemas.microsoft.com/office/drawing/2014/main" val="2516922178"/>
                    </a:ext>
                  </a:extLst>
                </a:gridCol>
              </a:tblGrid>
              <a:tr h="400500">
                <a:tc>
                  <a:txBody>
                    <a:bodyPr/>
                    <a:lstStyle/>
                    <a:p>
                      <a:r>
                        <a:rPr lang="en-US" dirty="0">
                          <a:solidFill>
                            <a:schemeClr val="bg1"/>
                          </a:solidFill>
                        </a:rPr>
                        <a:t>T&amp;L Question</a:t>
                      </a:r>
                    </a:p>
                  </a:txBody>
                  <a:tcPr/>
                </a:tc>
                <a:tc>
                  <a:txBody>
                    <a:bodyPr/>
                    <a:lstStyle/>
                    <a:p>
                      <a:r>
                        <a:rPr lang="en-US" dirty="0"/>
                        <a:t>Data and analysis</a:t>
                      </a:r>
                    </a:p>
                  </a:txBody>
                  <a:tcPr/>
                </a:tc>
                <a:extLst>
                  <a:ext uri="{0D108BD9-81ED-4DB2-BD59-A6C34878D82A}">
                    <a16:rowId xmlns:a16="http://schemas.microsoft.com/office/drawing/2014/main" val="1637804589"/>
                  </a:ext>
                </a:extLst>
              </a:tr>
              <a:tr h="2343017">
                <a:tc>
                  <a:txBody>
                    <a:bodyPr/>
                    <a:lstStyle/>
                    <a:p>
                      <a:r>
                        <a:rPr lang="en-GB" sz="2000" b="1" kern="1200" dirty="0">
                          <a:solidFill>
                            <a:schemeClr val="dk1"/>
                          </a:solidFill>
                          <a:effectLst/>
                          <a:latin typeface="+mn-lt"/>
                          <a:ea typeface="+mn-ea"/>
                          <a:cs typeface="+mn-cs"/>
                        </a:rPr>
                        <a:t>What have we learnt about the contributions that older people make to the local community through volunteering or informal community involvement?</a:t>
                      </a:r>
                      <a:r>
                        <a:rPr lang="en-GB" sz="2000" b="1" dirty="0">
                          <a:effectLst/>
                        </a:rPr>
                        <a:t> </a:t>
                      </a:r>
                      <a:endParaRPr lang="en-US" sz="2000" b="1" dirty="0"/>
                    </a:p>
                  </a:txBody>
                  <a:tcPr/>
                </a:tc>
                <a:tc rowSpan="2">
                  <a:txBody>
                    <a:bodyPr/>
                    <a:lstStyle/>
                    <a:p>
                      <a:pPr algn="ctr"/>
                      <a:r>
                        <a:rPr lang="en-US" b="1" dirty="0"/>
                        <a:t>*</a:t>
                      </a:r>
                      <a:r>
                        <a:rPr lang="en-US" sz="2000" b="1" dirty="0"/>
                        <a:t>Analysis of relevant data from competed provider and participant interviews</a:t>
                      </a:r>
                    </a:p>
                    <a:p>
                      <a:pPr algn="ctr"/>
                      <a:endParaRPr lang="en-US" sz="2000" b="1" dirty="0"/>
                    </a:p>
                    <a:p>
                      <a:pPr algn="ctr"/>
                      <a:r>
                        <a:rPr lang="en-US" sz="2000" b="1" dirty="0"/>
                        <a:t>*New interviews with OPC members and Hackney Senior volunteers</a:t>
                      </a:r>
                    </a:p>
                    <a:p>
                      <a:pPr algn="ctr"/>
                      <a:endParaRPr lang="en-US" sz="2000" b="1" dirty="0"/>
                    </a:p>
                    <a:p>
                      <a:pPr algn="ctr"/>
                      <a:r>
                        <a:rPr lang="en-US" sz="2000" b="1" dirty="0"/>
                        <a:t>*Analysis of data on volunteering and co-production from participant survey</a:t>
                      </a:r>
                    </a:p>
                  </a:txBody>
                  <a:tcPr anchor="ctr"/>
                </a:tc>
                <a:extLst>
                  <a:ext uri="{0D108BD9-81ED-4DB2-BD59-A6C34878D82A}">
                    <a16:rowId xmlns:a16="http://schemas.microsoft.com/office/drawing/2014/main" val="1577025867"/>
                  </a:ext>
                </a:extLst>
              </a:tr>
              <a:tr h="1876317">
                <a:tc>
                  <a:txBody>
                    <a:bodyPr/>
                    <a:lstStyle/>
                    <a:p>
                      <a:r>
                        <a:rPr lang="en-GB" sz="2000" b="1" kern="1200" dirty="0">
                          <a:solidFill>
                            <a:schemeClr val="dk1"/>
                          </a:solidFill>
                          <a:effectLst/>
                          <a:latin typeface="+mn-lt"/>
                          <a:ea typeface="+mn-ea"/>
                          <a:cs typeface="+mn-cs"/>
                        </a:rPr>
                        <a:t>How have asset-based community development approaches been effectively used? </a:t>
                      </a:r>
                      <a:endParaRPr lang="en-US" sz="2000" b="1" dirty="0"/>
                    </a:p>
                  </a:txBody>
                  <a:tcPr/>
                </a:tc>
                <a:tc vMerge="1">
                  <a:txBody>
                    <a:bodyPr/>
                    <a:lstStyle/>
                    <a:p>
                      <a:endParaRPr lang="en-US" dirty="0"/>
                    </a:p>
                  </a:txBody>
                  <a:tcPr/>
                </a:tc>
                <a:extLst>
                  <a:ext uri="{0D108BD9-81ED-4DB2-BD59-A6C34878D82A}">
                    <a16:rowId xmlns:a16="http://schemas.microsoft.com/office/drawing/2014/main" val="681710524"/>
                  </a:ext>
                </a:extLst>
              </a:tr>
            </a:tbl>
          </a:graphicData>
        </a:graphic>
      </p:graphicFrame>
    </p:spTree>
    <p:extLst>
      <p:ext uri="{BB962C8B-B14F-4D97-AF65-F5344CB8AC3E}">
        <p14:creationId xmlns:p14="http://schemas.microsoft.com/office/powerpoint/2010/main" val="367962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0643-9800-FB4B-A4D7-0283D0E643D1}"/>
              </a:ext>
            </a:extLst>
          </p:cNvPr>
          <p:cNvSpPr>
            <a:spLocks noGrp="1"/>
          </p:cNvSpPr>
          <p:nvPr>
            <p:ph type="title"/>
          </p:nvPr>
        </p:nvSpPr>
        <p:spPr/>
        <p:txBody>
          <a:bodyPr>
            <a:normAutofit/>
          </a:bodyPr>
          <a:lstStyle/>
          <a:p>
            <a:r>
              <a:rPr lang="en-US" sz="3600" b="1" dirty="0"/>
              <a:t>Whole systems change</a:t>
            </a:r>
          </a:p>
        </p:txBody>
      </p:sp>
      <p:sp>
        <p:nvSpPr>
          <p:cNvPr id="3" name="Content Placeholder 2">
            <a:extLst>
              <a:ext uri="{FF2B5EF4-FFF2-40B4-BE49-F238E27FC236}">
                <a16:creationId xmlns:a16="http://schemas.microsoft.com/office/drawing/2014/main" id="{864EB276-1988-9047-9DB9-CFA8989808BF}"/>
              </a:ext>
            </a:extLst>
          </p:cNvPr>
          <p:cNvSpPr>
            <a:spLocks noGrp="1"/>
          </p:cNvSpPr>
          <p:nvPr>
            <p:ph sz="half" idx="1"/>
          </p:nvPr>
        </p:nvSpPr>
        <p:spPr>
          <a:xfrm>
            <a:off x="838200" y="1536700"/>
            <a:ext cx="6235700" cy="4640263"/>
          </a:xfrm>
        </p:spPr>
        <p:txBody>
          <a:bodyPr>
            <a:noAutofit/>
          </a:bodyPr>
          <a:lstStyle/>
          <a:p>
            <a:r>
              <a:rPr lang="en-GB" sz="2200" dirty="0"/>
              <a:t>A system is a collection of interdependent and interconnected parts. If something happens to one part of the system, other parts of the system will be affected. </a:t>
            </a:r>
          </a:p>
          <a:p>
            <a:endParaRPr lang="en-GB" sz="1000" dirty="0"/>
          </a:p>
          <a:p>
            <a:r>
              <a:rPr lang="en-GB" sz="2200" dirty="0"/>
              <a:t>A local whole systems approach enables local stakeholders, including communities, to come together, share understanding of the challenges, consider how the local system is operating and the opportunities for change. </a:t>
            </a:r>
          </a:p>
          <a:p>
            <a:endParaRPr lang="en-GB" sz="1000" dirty="0"/>
          </a:p>
          <a:p>
            <a:r>
              <a:rPr lang="en-GB" sz="2200" dirty="0"/>
              <a:t>Stakeholders agree actions and decide how to work together in an integrated way to bring about sustainable, long term systems change.</a:t>
            </a:r>
            <a:r>
              <a:rPr lang="en-GB" sz="2200" baseline="30000" dirty="0"/>
              <a:t> </a:t>
            </a:r>
            <a:endParaRPr lang="en-US" sz="2200" dirty="0"/>
          </a:p>
        </p:txBody>
      </p:sp>
      <p:pic>
        <p:nvPicPr>
          <p:cNvPr id="6" name="Content Placeholder 5">
            <a:extLst>
              <a:ext uri="{FF2B5EF4-FFF2-40B4-BE49-F238E27FC236}">
                <a16:creationId xmlns:a16="http://schemas.microsoft.com/office/drawing/2014/main" id="{4A929F63-CB0C-DE4E-B658-018D316D70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0457" y="1350580"/>
            <a:ext cx="3784600" cy="2080008"/>
          </a:xfrm>
        </p:spPr>
      </p:pic>
      <p:pic>
        <p:nvPicPr>
          <p:cNvPr id="8" name="Picture 7">
            <a:extLst>
              <a:ext uri="{FF2B5EF4-FFF2-40B4-BE49-F238E27FC236}">
                <a16:creationId xmlns:a16="http://schemas.microsoft.com/office/drawing/2014/main" id="{BFA8633A-56A8-8343-9D24-D8AA0FDB1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457" y="3856831"/>
            <a:ext cx="3883343" cy="2157413"/>
          </a:xfrm>
          <a:prstGeom prst="rect">
            <a:avLst/>
          </a:prstGeom>
        </p:spPr>
      </p:pic>
    </p:spTree>
    <p:extLst>
      <p:ext uri="{BB962C8B-B14F-4D97-AF65-F5344CB8AC3E}">
        <p14:creationId xmlns:p14="http://schemas.microsoft.com/office/powerpoint/2010/main" val="285753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C190C-7DDE-CB43-BC91-71A1404ABE3B}"/>
              </a:ext>
            </a:extLst>
          </p:cNvPr>
          <p:cNvSpPr txBox="1"/>
          <p:nvPr/>
        </p:nvSpPr>
        <p:spPr>
          <a:xfrm>
            <a:off x="9031503" y="19771"/>
            <a:ext cx="2839452" cy="1034716"/>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673100" y="200043"/>
            <a:ext cx="10766054" cy="1325563"/>
          </a:xfrm>
        </p:spPr>
        <p:txBody>
          <a:bodyPr>
            <a:normAutofit/>
          </a:bodyPr>
          <a:lstStyle/>
          <a:p>
            <a:pPr lvl="0">
              <a:spcBef>
                <a:spcPts val="1000"/>
              </a:spcBef>
            </a:pPr>
            <a:r>
              <a:rPr lang="en-US" sz="2800" b="1" dirty="0"/>
              <a:t>Evaluating whole system change</a:t>
            </a:r>
            <a:endParaRPr lang="en-GB" sz="2800" dirty="0">
              <a:solidFill>
                <a:prstClr val="black"/>
              </a:solidFill>
              <a:latin typeface="Calibri"/>
              <a:ea typeface="+mn-ea"/>
              <a:cs typeface="+mn-cs"/>
            </a:endParaRPr>
          </a:p>
        </p:txBody>
      </p:sp>
      <p:graphicFrame>
        <p:nvGraphicFramePr>
          <p:cNvPr id="4" name="Table 3">
            <a:extLst>
              <a:ext uri="{FF2B5EF4-FFF2-40B4-BE49-F238E27FC236}">
                <a16:creationId xmlns:a16="http://schemas.microsoft.com/office/drawing/2014/main" id="{A7A59EBE-BD29-444A-909B-2478F30AA86F}"/>
              </a:ext>
            </a:extLst>
          </p:cNvPr>
          <p:cNvGraphicFramePr>
            <a:graphicFrameLocks noGrp="1"/>
          </p:cNvGraphicFramePr>
          <p:nvPr>
            <p:extLst>
              <p:ext uri="{D42A27DB-BD31-4B8C-83A1-F6EECF244321}">
                <p14:modId xmlns:p14="http://schemas.microsoft.com/office/powerpoint/2010/main" val="2073861956"/>
              </p:ext>
            </p:extLst>
          </p:nvPr>
        </p:nvGraphicFramePr>
        <p:xfrm>
          <a:off x="673100" y="1435481"/>
          <a:ext cx="10452100" cy="4676534"/>
        </p:xfrm>
        <a:graphic>
          <a:graphicData uri="http://schemas.openxmlformats.org/drawingml/2006/table">
            <a:tbl>
              <a:tblPr firstRow="1" bandRow="1">
                <a:tableStyleId>{073A0DAA-6AF3-43AB-8588-CEC1D06C72B9}</a:tableStyleId>
              </a:tblPr>
              <a:tblGrid>
                <a:gridCol w="5641631">
                  <a:extLst>
                    <a:ext uri="{9D8B030D-6E8A-4147-A177-3AD203B41FA5}">
                      <a16:colId xmlns:a16="http://schemas.microsoft.com/office/drawing/2014/main" val="1684078535"/>
                    </a:ext>
                  </a:extLst>
                </a:gridCol>
                <a:gridCol w="4810469">
                  <a:extLst>
                    <a:ext uri="{9D8B030D-6E8A-4147-A177-3AD203B41FA5}">
                      <a16:colId xmlns:a16="http://schemas.microsoft.com/office/drawing/2014/main" val="2516922178"/>
                    </a:ext>
                  </a:extLst>
                </a:gridCol>
              </a:tblGrid>
              <a:tr h="354463">
                <a:tc>
                  <a:txBody>
                    <a:bodyPr/>
                    <a:lstStyle/>
                    <a:p>
                      <a:r>
                        <a:rPr lang="en-US" sz="2400" b="1" dirty="0">
                          <a:solidFill>
                            <a:schemeClr val="bg1"/>
                          </a:solidFill>
                        </a:rPr>
                        <a:t>Test and Learn Questions</a:t>
                      </a:r>
                    </a:p>
                  </a:txBody>
                  <a:tcPr/>
                </a:tc>
                <a:tc>
                  <a:txBody>
                    <a:bodyPr/>
                    <a:lstStyle/>
                    <a:p>
                      <a:r>
                        <a:rPr lang="en-US" sz="2400" b="1" dirty="0"/>
                        <a:t>Data</a:t>
                      </a:r>
                    </a:p>
                  </a:txBody>
                  <a:tcPr/>
                </a:tc>
                <a:extLst>
                  <a:ext uri="{0D108BD9-81ED-4DB2-BD59-A6C34878D82A}">
                    <a16:rowId xmlns:a16="http://schemas.microsoft.com/office/drawing/2014/main" val="1637804589"/>
                  </a:ext>
                </a:extLst>
              </a:tr>
              <a:tr h="2343017">
                <a:tc>
                  <a:txBody>
                    <a:bodyPr/>
                    <a:lstStyle/>
                    <a:p>
                      <a:r>
                        <a:rPr lang="en-GB" sz="2400" b="1" kern="1200" dirty="0">
                          <a:solidFill>
                            <a:schemeClr val="dk1"/>
                          </a:solidFill>
                          <a:effectLst/>
                          <a:latin typeface="+mn-lt"/>
                          <a:ea typeface="+mn-ea"/>
                          <a:cs typeface="+mn-cs"/>
                        </a:rPr>
                        <a:t>How has/</a:t>
                      </a:r>
                      <a:r>
                        <a:rPr lang="en-GB" sz="2400" b="1" i="1" kern="1200" dirty="0">
                          <a:solidFill>
                            <a:schemeClr val="dk1"/>
                          </a:solidFill>
                          <a:effectLst/>
                          <a:latin typeface="+mn-lt"/>
                          <a:ea typeface="+mn-ea"/>
                          <a:cs typeface="+mn-cs"/>
                        </a:rPr>
                        <a:t>could</a:t>
                      </a:r>
                      <a:r>
                        <a:rPr lang="en-GB" sz="2400" b="1" kern="1200" dirty="0">
                          <a:solidFill>
                            <a:schemeClr val="dk1"/>
                          </a:solidFill>
                          <a:effectLst/>
                          <a:latin typeface="+mn-lt"/>
                          <a:ea typeface="+mn-ea"/>
                          <a:cs typeface="+mn-cs"/>
                        </a:rPr>
                        <a:t> system change been influenced/</a:t>
                      </a:r>
                      <a:r>
                        <a:rPr lang="en-GB" sz="2400" b="1" i="1" kern="1200" dirty="0">
                          <a:solidFill>
                            <a:schemeClr val="dk1"/>
                          </a:solidFill>
                          <a:effectLst/>
                          <a:latin typeface="+mn-lt"/>
                          <a:ea typeface="+mn-ea"/>
                          <a:cs typeface="+mn-cs"/>
                        </a:rPr>
                        <a:t>be influenced</a:t>
                      </a:r>
                      <a:r>
                        <a:rPr lang="en-GB" sz="2400" b="1" kern="1200" dirty="0">
                          <a:solidFill>
                            <a:schemeClr val="dk1"/>
                          </a:solidFill>
                          <a:effectLst/>
                          <a:latin typeface="+mn-lt"/>
                          <a:ea typeface="+mn-ea"/>
                          <a:cs typeface="+mn-cs"/>
                        </a:rPr>
                        <a:t>, as a result of the Connect Hackney programme?</a:t>
                      </a:r>
                      <a:r>
                        <a:rPr lang="en-GB" sz="2400" b="1" dirty="0">
                          <a:effectLst/>
                        </a:rPr>
                        <a:t> </a:t>
                      </a:r>
                      <a:endParaRPr lang="en-US" sz="2400" b="1" dirty="0"/>
                    </a:p>
                  </a:txBody>
                  <a:tcPr/>
                </a:tc>
                <a:tc rowSpan="2">
                  <a:txBody>
                    <a:bodyPr/>
                    <a:lstStyle/>
                    <a:p>
                      <a:pPr algn="ctr"/>
                      <a:r>
                        <a:rPr lang="en-US" sz="2400" b="1" dirty="0"/>
                        <a:t>*Analysis of relevant data from competed provider and participant interviews</a:t>
                      </a:r>
                    </a:p>
                    <a:p>
                      <a:pPr algn="ctr"/>
                      <a:endParaRPr lang="en-US" sz="2400" b="1" dirty="0"/>
                    </a:p>
                    <a:p>
                      <a:pPr algn="ctr"/>
                      <a:r>
                        <a:rPr lang="en-US" sz="2400" b="1" dirty="0"/>
                        <a:t>*New interviews with the Connect Hackney programme team and external stakeholders</a:t>
                      </a:r>
                    </a:p>
                  </a:txBody>
                  <a:tcPr anchor="ctr"/>
                </a:tc>
                <a:extLst>
                  <a:ext uri="{0D108BD9-81ED-4DB2-BD59-A6C34878D82A}">
                    <a16:rowId xmlns:a16="http://schemas.microsoft.com/office/drawing/2014/main" val="1577025867"/>
                  </a:ext>
                </a:extLst>
              </a:tr>
              <a:tr h="1876317">
                <a:tc>
                  <a:txBody>
                    <a:bodyPr/>
                    <a:lstStyle/>
                    <a:p>
                      <a:r>
                        <a:rPr lang="en-GB" sz="2400" b="1" kern="1200" dirty="0">
                          <a:solidFill>
                            <a:schemeClr val="dk1"/>
                          </a:solidFill>
                          <a:effectLst/>
                          <a:latin typeface="+mn-lt"/>
                          <a:ea typeface="+mn-ea"/>
                          <a:cs typeface="+mn-cs"/>
                        </a:rPr>
                        <a:t>How could what works well in the projects be sustained/scaled up after funding for Connect Hackney ends? </a:t>
                      </a:r>
                      <a:endParaRPr lang="en-US" sz="2400" b="1" dirty="0"/>
                    </a:p>
                  </a:txBody>
                  <a:tcPr/>
                </a:tc>
                <a:tc vMerge="1">
                  <a:txBody>
                    <a:bodyPr/>
                    <a:lstStyle/>
                    <a:p>
                      <a:endParaRPr lang="en-US" dirty="0"/>
                    </a:p>
                  </a:txBody>
                  <a:tcPr/>
                </a:tc>
                <a:extLst>
                  <a:ext uri="{0D108BD9-81ED-4DB2-BD59-A6C34878D82A}">
                    <a16:rowId xmlns:a16="http://schemas.microsoft.com/office/drawing/2014/main" val="681710524"/>
                  </a:ext>
                </a:extLst>
              </a:tr>
            </a:tbl>
          </a:graphicData>
        </a:graphic>
      </p:graphicFrame>
    </p:spTree>
    <p:extLst>
      <p:ext uri="{BB962C8B-B14F-4D97-AF65-F5344CB8AC3E}">
        <p14:creationId xmlns:p14="http://schemas.microsoft.com/office/powerpoint/2010/main" val="26166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582D-BC28-794E-92BB-A909861152E3}"/>
              </a:ext>
            </a:extLst>
          </p:cNvPr>
          <p:cNvSpPr>
            <a:spLocks noGrp="1"/>
          </p:cNvSpPr>
          <p:nvPr>
            <p:ph type="title"/>
          </p:nvPr>
        </p:nvSpPr>
        <p:spPr/>
        <p:txBody>
          <a:bodyPr>
            <a:normAutofit/>
          </a:bodyPr>
          <a:lstStyle/>
          <a:p>
            <a:r>
              <a:rPr lang="en-US" sz="3600" b="1" dirty="0"/>
              <a:t>Conclusion</a:t>
            </a:r>
          </a:p>
        </p:txBody>
      </p:sp>
      <p:sp>
        <p:nvSpPr>
          <p:cNvPr id="3" name="Content Placeholder 2">
            <a:extLst>
              <a:ext uri="{FF2B5EF4-FFF2-40B4-BE49-F238E27FC236}">
                <a16:creationId xmlns:a16="http://schemas.microsoft.com/office/drawing/2014/main" id="{0C3B0132-DBAF-434D-8442-95D1B7E38DBE}"/>
              </a:ext>
            </a:extLst>
          </p:cNvPr>
          <p:cNvSpPr>
            <a:spLocks noGrp="1"/>
          </p:cNvSpPr>
          <p:nvPr>
            <p:ph sz="half" idx="1"/>
          </p:nvPr>
        </p:nvSpPr>
        <p:spPr/>
        <p:txBody>
          <a:bodyPr>
            <a:noAutofit/>
          </a:bodyPr>
          <a:lstStyle/>
          <a:p>
            <a:r>
              <a:rPr lang="en-GB" sz="2400" b="1" dirty="0"/>
              <a:t>The findings of the evaluation so far have provided evidence on: </a:t>
            </a:r>
          </a:p>
          <a:p>
            <a:endParaRPr lang="en-GB" sz="900" dirty="0"/>
          </a:p>
          <a:p>
            <a:pPr lvl="1"/>
            <a:r>
              <a:rPr lang="en-GB" sz="2000" dirty="0"/>
              <a:t>How to reach, engage and retain diverse and underserved groups of older people in projects to reduce social isolation and loneliness; </a:t>
            </a:r>
          </a:p>
          <a:p>
            <a:pPr lvl="1"/>
            <a:r>
              <a:rPr lang="en-GB" sz="2000" dirty="0"/>
              <a:t>The perceived impact of projects on older people; </a:t>
            </a:r>
          </a:p>
          <a:p>
            <a:pPr lvl="1"/>
            <a:r>
              <a:rPr lang="en-GB" sz="2000" dirty="0"/>
              <a:t>Initial findings on the processes needed to facilitate good quality co-production. </a:t>
            </a:r>
          </a:p>
          <a:p>
            <a:pPr lvl="1"/>
            <a:r>
              <a:rPr lang="en-GB" sz="2000" dirty="0"/>
              <a:t>The impact of COVID-19</a:t>
            </a:r>
          </a:p>
          <a:p>
            <a:endParaRPr lang="en-US" dirty="0"/>
          </a:p>
        </p:txBody>
      </p:sp>
      <p:sp>
        <p:nvSpPr>
          <p:cNvPr id="4" name="Content Placeholder 3">
            <a:extLst>
              <a:ext uri="{FF2B5EF4-FFF2-40B4-BE49-F238E27FC236}">
                <a16:creationId xmlns:a16="http://schemas.microsoft.com/office/drawing/2014/main" id="{9BBEF604-3767-1D4D-89DE-4E94BB481623}"/>
              </a:ext>
            </a:extLst>
          </p:cNvPr>
          <p:cNvSpPr>
            <a:spLocks noGrp="1"/>
          </p:cNvSpPr>
          <p:nvPr>
            <p:ph sz="half" idx="2"/>
          </p:nvPr>
        </p:nvSpPr>
        <p:spPr/>
        <p:txBody>
          <a:bodyPr/>
          <a:lstStyle/>
          <a:p>
            <a:r>
              <a:rPr lang="en-GB" sz="2400" b="1" dirty="0"/>
              <a:t>Current analysis and our next steps will: </a:t>
            </a:r>
          </a:p>
          <a:p>
            <a:endParaRPr lang="en-GB" sz="900" dirty="0"/>
          </a:p>
          <a:p>
            <a:pPr lvl="1"/>
            <a:r>
              <a:rPr lang="en-GB" sz="2000" dirty="0"/>
              <a:t>Assess the extent of changes in quantitative measures of social isolation and loneliness</a:t>
            </a:r>
          </a:p>
          <a:p>
            <a:pPr lvl="1"/>
            <a:r>
              <a:rPr lang="en-GB" sz="2000" dirty="0"/>
              <a:t>Deepen understanding of the characteristics of effective elements of the programme </a:t>
            </a:r>
          </a:p>
          <a:p>
            <a:pPr lvl="1"/>
            <a:r>
              <a:rPr lang="en-GB" sz="2000" dirty="0"/>
              <a:t>Unpack and track system change in line with the legacy objectives of the programme</a:t>
            </a:r>
          </a:p>
          <a:p>
            <a:endParaRPr lang="en-US" dirty="0"/>
          </a:p>
        </p:txBody>
      </p:sp>
    </p:spTree>
    <p:extLst>
      <p:ext uri="{BB962C8B-B14F-4D97-AF65-F5344CB8AC3E}">
        <p14:creationId xmlns:p14="http://schemas.microsoft.com/office/powerpoint/2010/main" val="74322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EEFB-DBF5-0B49-8B60-614AD8368182}"/>
              </a:ext>
            </a:extLst>
          </p:cNvPr>
          <p:cNvSpPr>
            <a:spLocks noGrp="1"/>
          </p:cNvSpPr>
          <p:nvPr>
            <p:ph type="title"/>
          </p:nvPr>
        </p:nvSpPr>
        <p:spPr/>
        <p:txBody>
          <a:bodyPr>
            <a:normAutofit/>
          </a:bodyPr>
          <a:lstStyle/>
          <a:p>
            <a:r>
              <a:rPr lang="en-US" sz="3600" b="1" dirty="0"/>
              <a:t>Connect Hackney programme evaluation highlights</a:t>
            </a:r>
          </a:p>
        </p:txBody>
      </p:sp>
      <p:sp>
        <p:nvSpPr>
          <p:cNvPr id="3" name="Content Placeholder 2">
            <a:extLst>
              <a:ext uri="{FF2B5EF4-FFF2-40B4-BE49-F238E27FC236}">
                <a16:creationId xmlns:a16="http://schemas.microsoft.com/office/drawing/2014/main" id="{8F95405B-F5D5-E44D-9368-7A1287D4295B}"/>
              </a:ext>
            </a:extLst>
          </p:cNvPr>
          <p:cNvSpPr>
            <a:spLocks noGrp="1"/>
          </p:cNvSpPr>
          <p:nvPr>
            <p:ph sz="half" idx="1"/>
          </p:nvPr>
        </p:nvSpPr>
        <p:spPr>
          <a:xfrm>
            <a:off x="838200" y="1825625"/>
            <a:ext cx="6172200" cy="4351338"/>
          </a:xfrm>
        </p:spPr>
        <p:txBody>
          <a:bodyPr>
            <a:normAutofit/>
          </a:bodyPr>
          <a:lstStyle/>
          <a:p>
            <a:r>
              <a:rPr lang="en-US" sz="2400" dirty="0"/>
              <a:t>Reached more than 4,000 older people </a:t>
            </a:r>
          </a:p>
          <a:p>
            <a:r>
              <a:rPr lang="en-US" sz="2400" dirty="0"/>
              <a:t>Participants are diverse and include groups that are underserved by services</a:t>
            </a:r>
          </a:p>
          <a:p>
            <a:r>
              <a:rPr lang="en-US" sz="2400" dirty="0"/>
              <a:t>Programme is reaching those who are already lonely as well as those at risk</a:t>
            </a:r>
          </a:p>
          <a:p>
            <a:endParaRPr lang="en-US" sz="2400" dirty="0"/>
          </a:p>
        </p:txBody>
      </p:sp>
      <p:pic>
        <p:nvPicPr>
          <p:cNvPr id="8" name="Content Placeholder 7">
            <a:extLst>
              <a:ext uri="{FF2B5EF4-FFF2-40B4-BE49-F238E27FC236}">
                <a16:creationId xmlns:a16="http://schemas.microsoft.com/office/drawing/2014/main" id="{95FBBC9E-FF03-BE4E-95A1-93EBF93EFC2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99206" y="1825625"/>
            <a:ext cx="3070587" cy="4351338"/>
          </a:xfrm>
          <a:ln>
            <a:solidFill>
              <a:schemeClr val="accent1">
                <a:shade val="50000"/>
              </a:schemeClr>
            </a:solidFill>
          </a:ln>
        </p:spPr>
      </p:pic>
    </p:spTree>
    <p:extLst>
      <p:ext uri="{BB962C8B-B14F-4D97-AF65-F5344CB8AC3E}">
        <p14:creationId xmlns:p14="http://schemas.microsoft.com/office/powerpoint/2010/main" val="84745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F944A-90BE-3B4B-8FBA-99D83E7422AC}"/>
              </a:ext>
            </a:extLst>
          </p:cNvPr>
          <p:cNvSpPr/>
          <p:nvPr/>
        </p:nvSpPr>
        <p:spPr>
          <a:xfrm>
            <a:off x="1816100" y="5513525"/>
            <a:ext cx="8794750" cy="584775"/>
          </a:xfrm>
          <a:prstGeom prst="rect">
            <a:avLst/>
          </a:prstGeom>
        </p:spPr>
        <p:txBody>
          <a:bodyPr wrap="square">
            <a:spAutoFit/>
          </a:bodyPr>
          <a:lstStyle/>
          <a:p>
            <a:pPr algn="ctr"/>
            <a:r>
              <a:rPr lang="en-GB" sz="1600" dirty="0">
                <a:latin typeface="Calibri" panose="020F0502020204030204" pitchFamily="34" charset="0"/>
                <a:ea typeface="Calibri" panose="020F0502020204030204" pitchFamily="34" charset="0"/>
              </a:rPr>
              <a:t>*Loneliness measured on the UCLA scale scored on 3 items: 1. How often do you feel left out? 2. How often do you feel isolated from others? 3. How often do you feel in tune with the people around you?</a:t>
            </a:r>
            <a:r>
              <a:rPr lang="en-GB" sz="1600" dirty="0"/>
              <a:t> </a:t>
            </a:r>
            <a:endParaRPr lang="en-US" sz="1600" dirty="0"/>
          </a:p>
        </p:txBody>
      </p:sp>
      <p:graphicFrame>
        <p:nvGraphicFramePr>
          <p:cNvPr id="9" name="Chart 8">
            <a:extLst>
              <a:ext uri="{FF2B5EF4-FFF2-40B4-BE49-F238E27FC236}">
                <a16:creationId xmlns:a16="http://schemas.microsoft.com/office/drawing/2014/main" id="{7D41CC52-A3F5-AC41-9D5F-A81B9FFDE264}"/>
              </a:ext>
            </a:extLst>
          </p:cNvPr>
          <p:cNvGraphicFramePr/>
          <p:nvPr>
            <p:extLst>
              <p:ext uri="{D42A27DB-BD31-4B8C-83A1-F6EECF244321}">
                <p14:modId xmlns:p14="http://schemas.microsoft.com/office/powerpoint/2010/main" val="1361226507"/>
              </p:ext>
            </p:extLst>
          </p:nvPr>
        </p:nvGraphicFramePr>
        <p:xfrm>
          <a:off x="2168525" y="759700"/>
          <a:ext cx="7854950" cy="4712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46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EEFB-DBF5-0B49-8B60-614AD8368182}"/>
              </a:ext>
            </a:extLst>
          </p:cNvPr>
          <p:cNvSpPr>
            <a:spLocks noGrp="1"/>
          </p:cNvSpPr>
          <p:nvPr>
            <p:ph type="title"/>
          </p:nvPr>
        </p:nvSpPr>
        <p:spPr/>
        <p:txBody>
          <a:bodyPr>
            <a:normAutofit/>
          </a:bodyPr>
          <a:lstStyle/>
          <a:p>
            <a:r>
              <a:rPr lang="en-US" sz="3600" b="1" dirty="0"/>
              <a:t>Connect Hackney programme evaluation highlights</a:t>
            </a:r>
          </a:p>
        </p:txBody>
      </p:sp>
      <p:sp>
        <p:nvSpPr>
          <p:cNvPr id="3" name="Content Placeholder 2">
            <a:extLst>
              <a:ext uri="{FF2B5EF4-FFF2-40B4-BE49-F238E27FC236}">
                <a16:creationId xmlns:a16="http://schemas.microsoft.com/office/drawing/2014/main" id="{8F95405B-F5D5-E44D-9368-7A1287D4295B}"/>
              </a:ext>
            </a:extLst>
          </p:cNvPr>
          <p:cNvSpPr>
            <a:spLocks noGrp="1"/>
          </p:cNvSpPr>
          <p:nvPr>
            <p:ph sz="half" idx="1"/>
          </p:nvPr>
        </p:nvSpPr>
        <p:spPr>
          <a:xfrm>
            <a:off x="838200" y="1825625"/>
            <a:ext cx="6172200" cy="4351338"/>
          </a:xfrm>
        </p:spPr>
        <p:txBody>
          <a:bodyPr>
            <a:normAutofit fontScale="92500" lnSpcReduction="10000"/>
          </a:bodyPr>
          <a:lstStyle/>
          <a:p>
            <a:r>
              <a:rPr lang="en-US" sz="2400" dirty="0"/>
              <a:t>Reached more than 4,000 older people </a:t>
            </a:r>
          </a:p>
          <a:p>
            <a:r>
              <a:rPr lang="en-US" sz="2400" dirty="0"/>
              <a:t>Participants are diverse and include groups that are underserved by services</a:t>
            </a:r>
          </a:p>
          <a:p>
            <a:r>
              <a:rPr lang="en-US" sz="2400" dirty="0"/>
              <a:t>Programme is reaching those who are already lonely as well as those at risk</a:t>
            </a:r>
          </a:p>
          <a:p>
            <a:pPr marL="0" indent="0">
              <a:buNone/>
            </a:pPr>
            <a:endParaRPr lang="en-US" sz="2400" dirty="0"/>
          </a:p>
          <a:p>
            <a:pPr marL="0" indent="0" algn="ctr">
              <a:buNone/>
            </a:pPr>
            <a:r>
              <a:rPr lang="en-GB" sz="2600" i="1" dirty="0"/>
              <a:t>“Talking to someone who shows an interest and cares. That’s a big deal you know. It makes you feel human again. Makes you feel you’ve got something to offer, you’re not over the hill” </a:t>
            </a:r>
          </a:p>
          <a:p>
            <a:pPr marL="0" indent="0" algn="ctr">
              <a:buNone/>
            </a:pPr>
            <a:r>
              <a:rPr lang="en-GB" sz="2600" i="1" dirty="0"/>
              <a:t>(Connect Hackney community connector project participant)</a:t>
            </a:r>
            <a:endParaRPr lang="en-GB" sz="2600" dirty="0"/>
          </a:p>
          <a:p>
            <a:pPr marL="0" indent="0">
              <a:buNone/>
            </a:pPr>
            <a:endParaRPr lang="en-US" sz="2400" dirty="0"/>
          </a:p>
          <a:p>
            <a:endParaRPr lang="en-US" sz="2400" dirty="0"/>
          </a:p>
          <a:p>
            <a:endParaRPr lang="en-US" sz="2400" dirty="0"/>
          </a:p>
        </p:txBody>
      </p:sp>
      <p:pic>
        <p:nvPicPr>
          <p:cNvPr id="8" name="Content Placeholder 7">
            <a:extLst>
              <a:ext uri="{FF2B5EF4-FFF2-40B4-BE49-F238E27FC236}">
                <a16:creationId xmlns:a16="http://schemas.microsoft.com/office/drawing/2014/main" id="{95FBBC9E-FF03-BE4E-95A1-93EBF93EFC2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99206" y="1825625"/>
            <a:ext cx="3070587" cy="4351338"/>
          </a:xfrm>
          <a:ln>
            <a:solidFill>
              <a:schemeClr val="accent1">
                <a:shade val="50000"/>
              </a:schemeClr>
            </a:solidFill>
          </a:ln>
        </p:spPr>
      </p:pic>
    </p:spTree>
    <p:extLst>
      <p:ext uri="{BB962C8B-B14F-4D97-AF65-F5344CB8AC3E}">
        <p14:creationId xmlns:p14="http://schemas.microsoft.com/office/powerpoint/2010/main" val="193472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72FD-E3B1-4A61-BAC5-A1D2E26BA0C2}"/>
              </a:ext>
            </a:extLst>
          </p:cNvPr>
          <p:cNvSpPr>
            <a:spLocks noGrp="1"/>
          </p:cNvSpPr>
          <p:nvPr>
            <p:ph type="title"/>
          </p:nvPr>
        </p:nvSpPr>
        <p:spPr>
          <a:xfrm>
            <a:off x="326136" y="-238168"/>
            <a:ext cx="11256264" cy="1325563"/>
          </a:xfrm>
        </p:spPr>
        <p:txBody>
          <a:bodyPr>
            <a:normAutofit/>
          </a:bodyPr>
          <a:lstStyle/>
          <a:p>
            <a:r>
              <a:rPr lang="en-US" sz="3200" b="1" dirty="0"/>
              <a:t>Connect Hackney programme as an anchor within the pandemic</a:t>
            </a:r>
          </a:p>
        </p:txBody>
      </p:sp>
      <p:sp>
        <p:nvSpPr>
          <p:cNvPr id="6" name="Rounded Rectangular Callout 5">
            <a:extLst>
              <a:ext uri="{FF2B5EF4-FFF2-40B4-BE49-F238E27FC236}">
                <a16:creationId xmlns:a16="http://schemas.microsoft.com/office/drawing/2014/main" id="{EFF51C65-4601-9143-B8D4-7A5BFFE7CF08}"/>
              </a:ext>
            </a:extLst>
          </p:cNvPr>
          <p:cNvSpPr/>
          <p:nvPr/>
        </p:nvSpPr>
        <p:spPr>
          <a:xfrm>
            <a:off x="326136" y="1160651"/>
            <a:ext cx="3004176" cy="4300152"/>
          </a:xfrm>
          <a:prstGeom prst="wedgeRoundRectCallout">
            <a:avLst>
              <a:gd name="adj1" fmla="val -47246"/>
              <a:gd name="adj2" fmla="val 74038"/>
              <a:gd name="adj3" fmla="val 16667"/>
            </a:avLst>
          </a:prstGeom>
          <a:solidFill>
            <a:srgbClr val="FFFF0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“Before lockdown I had a very sort of erm, strict routine which kept me, erm, I suppose like balanced.…so when lockdown happened it really threw me …like just a terrible panic, it was like my whole life, all that routine that kept me mentally well just stopped.….But then with [the project] its been a life saver.” </a:t>
            </a:r>
            <a:r>
              <a:rPr lang="en-GB" i="1" dirty="0">
                <a:solidFill>
                  <a:schemeClr val="tx1"/>
                </a:solidFill>
              </a:rPr>
              <a:t>(Complex needs project participant)</a:t>
            </a:r>
            <a:endParaRPr lang="en-US" i="1" dirty="0">
              <a:solidFill>
                <a:schemeClr val="tx1"/>
              </a:solidFill>
            </a:endParaRPr>
          </a:p>
        </p:txBody>
      </p:sp>
      <p:sp>
        <p:nvSpPr>
          <p:cNvPr id="17" name="Rounded Rectangular Callout 16">
            <a:extLst>
              <a:ext uri="{FF2B5EF4-FFF2-40B4-BE49-F238E27FC236}">
                <a16:creationId xmlns:a16="http://schemas.microsoft.com/office/drawing/2014/main" id="{E8C0D2B9-E64C-3F43-AE44-F5185CF3FE53}"/>
              </a:ext>
            </a:extLst>
          </p:cNvPr>
          <p:cNvSpPr/>
          <p:nvPr/>
        </p:nvSpPr>
        <p:spPr>
          <a:xfrm>
            <a:off x="3835157" y="1359243"/>
            <a:ext cx="3497557" cy="2069757"/>
          </a:xfrm>
          <a:prstGeom prst="wedgeRoundRectCallout">
            <a:avLst>
              <a:gd name="adj1" fmla="val 65163"/>
              <a:gd name="adj2" fmla="val 81369"/>
              <a:gd name="adj3" fmla="val 16667"/>
            </a:avLst>
          </a:prstGeom>
          <a:solidFill>
            <a:srgbClr val="92D05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 friends that you meet there, we played dominoes together at the club.  I contact them, we contact each other, find out how we’re doing and so on.” </a:t>
            </a:r>
            <a:r>
              <a:rPr lang="en-GB" i="1" dirty="0">
                <a:solidFill>
                  <a:schemeClr val="tx1"/>
                </a:solidFill>
              </a:rPr>
              <a:t>(Community Activities project participant )</a:t>
            </a:r>
          </a:p>
        </p:txBody>
      </p:sp>
      <p:sp>
        <p:nvSpPr>
          <p:cNvPr id="3" name="TextBox 2">
            <a:extLst>
              <a:ext uri="{FF2B5EF4-FFF2-40B4-BE49-F238E27FC236}">
                <a16:creationId xmlns:a16="http://schemas.microsoft.com/office/drawing/2014/main" id="{FE7F5379-46BE-6C43-9391-9D1FB4DBBE23}"/>
              </a:ext>
            </a:extLst>
          </p:cNvPr>
          <p:cNvSpPr txBox="1"/>
          <p:nvPr/>
        </p:nvSpPr>
        <p:spPr>
          <a:xfrm>
            <a:off x="8033681" y="797011"/>
            <a:ext cx="4028303" cy="7140416"/>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Helping to support adaptation of existing routines and development of new ones.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social network to check in, share and ‘belong’.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Someone familiar to turn to for help.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
        <p:nvSpPr>
          <p:cNvPr id="18" name="Rounded Rectangular Callout 17">
            <a:extLst>
              <a:ext uri="{FF2B5EF4-FFF2-40B4-BE49-F238E27FC236}">
                <a16:creationId xmlns:a16="http://schemas.microsoft.com/office/drawing/2014/main" id="{905CA21B-1EB1-834C-B675-69316127097A}"/>
              </a:ext>
            </a:extLst>
          </p:cNvPr>
          <p:cNvSpPr/>
          <p:nvPr/>
        </p:nvSpPr>
        <p:spPr>
          <a:xfrm>
            <a:off x="3542958" y="4158783"/>
            <a:ext cx="4028303" cy="2203577"/>
          </a:xfrm>
          <a:prstGeom prst="wedgeRoundRectCallout">
            <a:avLst>
              <a:gd name="adj1" fmla="val 59864"/>
              <a:gd name="adj2" fmla="val 67911"/>
              <a:gd name="adj3" fmla="val 16667"/>
            </a:avLst>
          </a:prstGeom>
          <a:solidFill>
            <a:srgbClr val="EE4A34">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 might not know who to turn to and where to go for help, because I don’t know, you know when you’re not well, your mind is blank..……I’m very glad that I know the [name of project] before all this lockdown.  I feel I’m very lucky.” </a:t>
            </a:r>
            <a:r>
              <a:rPr lang="en-GB" i="1" dirty="0">
                <a:solidFill>
                  <a:schemeClr val="tx1"/>
                </a:solidFill>
              </a:rPr>
              <a:t>(Men’s project participant)</a:t>
            </a:r>
          </a:p>
        </p:txBody>
      </p:sp>
    </p:spTree>
    <p:extLst>
      <p:ext uri="{BB962C8B-B14F-4D97-AF65-F5344CB8AC3E}">
        <p14:creationId xmlns:p14="http://schemas.microsoft.com/office/powerpoint/2010/main" val="58203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9F08-F33A-C84E-8583-0B693DEE00DD}"/>
              </a:ext>
            </a:extLst>
          </p:cNvPr>
          <p:cNvSpPr>
            <a:spLocks noGrp="1"/>
          </p:cNvSpPr>
          <p:nvPr>
            <p:ph type="title"/>
          </p:nvPr>
        </p:nvSpPr>
        <p:spPr/>
        <p:txBody>
          <a:bodyPr>
            <a:normAutofit/>
          </a:bodyPr>
          <a:lstStyle/>
          <a:p>
            <a:r>
              <a:rPr lang="en-US" sz="3600" b="1" dirty="0"/>
              <a:t>Co-production and partnership working</a:t>
            </a:r>
          </a:p>
        </p:txBody>
      </p:sp>
      <p:sp>
        <p:nvSpPr>
          <p:cNvPr id="5" name="Content Placeholder 4">
            <a:extLst>
              <a:ext uri="{FF2B5EF4-FFF2-40B4-BE49-F238E27FC236}">
                <a16:creationId xmlns:a16="http://schemas.microsoft.com/office/drawing/2014/main" id="{DBC3E0A7-7471-B342-8779-E8C1243229F3}"/>
              </a:ext>
            </a:extLst>
          </p:cNvPr>
          <p:cNvSpPr>
            <a:spLocks noGrp="1"/>
          </p:cNvSpPr>
          <p:nvPr>
            <p:ph sz="half" idx="2"/>
          </p:nvPr>
        </p:nvSpPr>
        <p:spPr>
          <a:xfrm>
            <a:off x="3403600" y="1690688"/>
            <a:ext cx="5181600" cy="4351338"/>
          </a:xfrm>
        </p:spPr>
        <p:txBody>
          <a:bodyPr>
            <a:normAutofit/>
          </a:bodyPr>
          <a:lstStyle/>
          <a:p>
            <a:pPr marL="0" indent="0" algn="ctr">
              <a:buNone/>
            </a:pPr>
            <a:endParaRPr lang="en-GB" sz="2400" dirty="0"/>
          </a:p>
          <a:p>
            <a:pPr marL="0" indent="0" algn="ctr">
              <a:buNone/>
            </a:pPr>
            <a:r>
              <a:rPr lang="en-GB" sz="2400" dirty="0"/>
              <a:t>Co-production refers to the process of citizens and professionals working together in an equal and reciprocal relationship to achieve common goals. Enhancing the skills and knowledge of both parties, adding value through the generation of long-term assets (individual, organisational and community), new insights, and social relations </a:t>
            </a:r>
          </a:p>
          <a:p>
            <a:pPr marL="0" indent="0" algn="ctr">
              <a:buNone/>
            </a:pPr>
            <a:r>
              <a:rPr lang="en-GB" sz="2400" i="1" dirty="0"/>
              <a:t>(Salisbury, 2020)</a:t>
            </a:r>
            <a:endParaRPr lang="en-US" sz="2400" i="1" dirty="0"/>
          </a:p>
        </p:txBody>
      </p:sp>
    </p:spTree>
    <p:extLst>
      <p:ext uri="{BB962C8B-B14F-4D97-AF65-F5344CB8AC3E}">
        <p14:creationId xmlns:p14="http://schemas.microsoft.com/office/powerpoint/2010/main" val="183808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189C97F5-C913-AF46-82FF-B4F3BC7FA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5017"/>
            <a:ext cx="10477500" cy="6065919"/>
          </a:xfrm>
          <a:prstGeom prst="rect">
            <a:avLst/>
          </a:prstGeom>
        </p:spPr>
      </p:pic>
    </p:spTree>
    <p:extLst>
      <p:ext uri="{BB962C8B-B14F-4D97-AF65-F5344CB8AC3E}">
        <p14:creationId xmlns:p14="http://schemas.microsoft.com/office/powerpoint/2010/main" val="22360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C1B2-0197-4446-8501-FC45AFC85D49}"/>
              </a:ext>
            </a:extLst>
          </p:cNvPr>
          <p:cNvSpPr>
            <a:spLocks noGrp="1"/>
          </p:cNvSpPr>
          <p:nvPr>
            <p:ph type="title"/>
          </p:nvPr>
        </p:nvSpPr>
        <p:spPr/>
        <p:txBody>
          <a:bodyPr/>
          <a:lstStyle/>
          <a:p>
            <a:r>
              <a:rPr lang="en-US" b="1" dirty="0"/>
              <a:t>Working in partnership with older people</a:t>
            </a:r>
          </a:p>
        </p:txBody>
      </p:sp>
      <p:sp>
        <p:nvSpPr>
          <p:cNvPr id="3" name="Content Placeholder 2">
            <a:extLst>
              <a:ext uri="{FF2B5EF4-FFF2-40B4-BE49-F238E27FC236}">
                <a16:creationId xmlns:a16="http://schemas.microsoft.com/office/drawing/2014/main" id="{777AF088-8FC5-7B4E-9E62-FA01EA98370A}"/>
              </a:ext>
            </a:extLst>
          </p:cNvPr>
          <p:cNvSpPr>
            <a:spLocks noGrp="1"/>
          </p:cNvSpPr>
          <p:nvPr>
            <p:ph sz="half" idx="1"/>
          </p:nvPr>
        </p:nvSpPr>
        <p:spPr>
          <a:xfrm>
            <a:off x="838200" y="1825625"/>
            <a:ext cx="4711700" cy="4351338"/>
          </a:xfrm>
        </p:spPr>
        <p:txBody>
          <a:bodyPr>
            <a:normAutofit lnSpcReduction="10000"/>
          </a:bodyPr>
          <a:lstStyle/>
          <a:p>
            <a:r>
              <a:rPr lang="en-US" dirty="0"/>
              <a:t>Connect Hackney Older People’s Committee</a:t>
            </a:r>
          </a:p>
          <a:p>
            <a:endParaRPr lang="en-US" dirty="0"/>
          </a:p>
          <a:p>
            <a:pPr lvl="1">
              <a:buFont typeface="Wingdings" pitchFamily="2" charset="2"/>
              <a:buChar char="Ø"/>
            </a:pPr>
            <a:r>
              <a:rPr lang="en-GB" dirty="0"/>
              <a:t>Influenced the the working practices of the central Connect Hackney team </a:t>
            </a:r>
          </a:p>
          <a:p>
            <a:pPr lvl="1">
              <a:buFont typeface="Wingdings" pitchFamily="2" charset="2"/>
              <a:buChar char="Ø"/>
            </a:pPr>
            <a:endParaRPr lang="en-US" dirty="0"/>
          </a:p>
          <a:p>
            <a:endParaRPr lang="en-US" sz="800" dirty="0"/>
          </a:p>
          <a:p>
            <a:pPr lvl="1">
              <a:buFont typeface="Wingdings" pitchFamily="2" charset="2"/>
              <a:buChar char="Ø"/>
            </a:pPr>
            <a:r>
              <a:rPr lang="en-GB" dirty="0"/>
              <a:t>Influenced the commissioning, and through this the design and implementation, of the programme</a:t>
            </a:r>
          </a:p>
          <a:p>
            <a:pPr lvl="1">
              <a:buFont typeface="Wingdings" pitchFamily="2" charset="2"/>
              <a:buChar char="Ø"/>
            </a:pPr>
            <a:endParaRPr lang="en-GB" sz="2000" dirty="0"/>
          </a:p>
          <a:p>
            <a:pPr lvl="1"/>
            <a:endParaRPr lang="en-US" dirty="0"/>
          </a:p>
        </p:txBody>
      </p:sp>
      <p:pic>
        <p:nvPicPr>
          <p:cNvPr id="6" name="Content Placeholder 5">
            <a:extLst>
              <a:ext uri="{FF2B5EF4-FFF2-40B4-BE49-F238E27FC236}">
                <a16:creationId xmlns:a16="http://schemas.microsoft.com/office/drawing/2014/main" id="{6C907246-F19E-814B-9ACA-D8CDD3679D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9571" y="2607864"/>
            <a:ext cx="5181600" cy="2492214"/>
          </a:xfrm>
        </p:spPr>
      </p:pic>
    </p:spTree>
    <p:extLst>
      <p:ext uri="{BB962C8B-B14F-4D97-AF65-F5344CB8AC3E}">
        <p14:creationId xmlns:p14="http://schemas.microsoft.com/office/powerpoint/2010/main" val="123129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72FD-E3B1-4A61-BAC5-A1D2E26BA0C2}"/>
              </a:ext>
            </a:extLst>
          </p:cNvPr>
          <p:cNvSpPr>
            <a:spLocks noGrp="1"/>
          </p:cNvSpPr>
          <p:nvPr>
            <p:ph type="title"/>
          </p:nvPr>
        </p:nvSpPr>
        <p:spPr>
          <a:xfrm>
            <a:off x="326137" y="-53181"/>
            <a:ext cx="10515600" cy="1325563"/>
          </a:xfrm>
        </p:spPr>
        <p:txBody>
          <a:bodyPr>
            <a:normAutofit/>
          </a:bodyPr>
          <a:lstStyle/>
          <a:p>
            <a:r>
              <a:rPr lang="en-GB" sz="3200" b="1" dirty="0"/>
              <a:t>Co-production during the pandemic</a:t>
            </a:r>
            <a:endParaRPr lang="en-US" sz="3200" b="1" dirty="0"/>
          </a:p>
        </p:txBody>
      </p:sp>
      <p:sp>
        <p:nvSpPr>
          <p:cNvPr id="17" name="Rounded Rectangular Callout 16">
            <a:extLst>
              <a:ext uri="{FF2B5EF4-FFF2-40B4-BE49-F238E27FC236}">
                <a16:creationId xmlns:a16="http://schemas.microsoft.com/office/drawing/2014/main" id="{B503AD36-2F3B-E348-8FB0-18D7E298636A}"/>
              </a:ext>
            </a:extLst>
          </p:cNvPr>
          <p:cNvSpPr/>
          <p:nvPr/>
        </p:nvSpPr>
        <p:spPr>
          <a:xfrm>
            <a:off x="469557" y="1120676"/>
            <a:ext cx="3218749" cy="2308324"/>
          </a:xfrm>
          <a:prstGeom prst="wedgeRoundRectCallout">
            <a:avLst>
              <a:gd name="adj1" fmla="val 62093"/>
              <a:gd name="adj2" fmla="val 72760"/>
              <a:gd name="adj3" fmla="val 16667"/>
            </a:avLst>
          </a:prstGeom>
          <a:solidFill>
            <a:srgbClr val="8037B7">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 got one lady….she is making them the masks…….And she show us how to make them, she put a video how to make, how to cut, how to sew and most of them are doing.” </a:t>
            </a:r>
            <a:r>
              <a:rPr lang="en-GB" sz="1600" i="1" dirty="0">
                <a:solidFill>
                  <a:schemeClr val="tx1"/>
                </a:solidFill>
              </a:rPr>
              <a:t>(Ethically Diverse Groups project provider) </a:t>
            </a:r>
          </a:p>
        </p:txBody>
      </p:sp>
      <p:sp>
        <p:nvSpPr>
          <p:cNvPr id="3" name="TextBox 2">
            <a:extLst>
              <a:ext uri="{FF2B5EF4-FFF2-40B4-BE49-F238E27FC236}">
                <a16:creationId xmlns:a16="http://schemas.microsoft.com/office/drawing/2014/main" id="{E54ADBBB-1E94-694A-825D-521605E7A792}"/>
              </a:ext>
            </a:extLst>
          </p:cNvPr>
          <p:cNvSpPr txBox="1"/>
          <p:nvPr/>
        </p:nvSpPr>
        <p:spPr>
          <a:xfrm>
            <a:off x="7973941" y="2363446"/>
            <a:ext cx="3501368" cy="2862322"/>
          </a:xfrm>
          <a:prstGeom prst="rect">
            <a:avLst/>
          </a:prstGeom>
          <a:noFill/>
        </p:spPr>
        <p:txBody>
          <a:bodyPr wrap="square" rtlCol="0">
            <a:spAutoFit/>
          </a:bodyPr>
          <a:lstStyle/>
          <a:p>
            <a:pPr algn="ctr"/>
            <a:r>
              <a:rPr lang="en-US" sz="2400" b="1" dirty="0"/>
              <a:t>Examples of co-production and asset-based working not just being maintained but enhanced.</a:t>
            </a:r>
          </a:p>
          <a:p>
            <a:pPr marL="285750" indent="-285750">
              <a:buFont typeface="Arial" panose="020B0604020202020204" pitchFamily="34" charset="0"/>
              <a:buChar char="•"/>
            </a:pPr>
            <a:endParaRPr lang="en-US" sz="2400" dirty="0"/>
          </a:p>
          <a:p>
            <a:endParaRPr lang="en-US" dirty="0"/>
          </a:p>
          <a:p>
            <a:pPr marL="285750" indent="-285750">
              <a:buFont typeface="Arial" panose="020B0604020202020204" pitchFamily="34" charset="0"/>
              <a:buChar char="•"/>
            </a:pPr>
            <a:endParaRPr lang="en-US" dirty="0"/>
          </a:p>
        </p:txBody>
      </p:sp>
      <p:sp>
        <p:nvSpPr>
          <p:cNvPr id="18" name="Rounded Rectangular Callout 17">
            <a:extLst>
              <a:ext uri="{FF2B5EF4-FFF2-40B4-BE49-F238E27FC236}">
                <a16:creationId xmlns:a16="http://schemas.microsoft.com/office/drawing/2014/main" id="{707EF480-18C4-FD4C-BC0C-1CDBA7729F77}"/>
              </a:ext>
            </a:extLst>
          </p:cNvPr>
          <p:cNvSpPr/>
          <p:nvPr/>
        </p:nvSpPr>
        <p:spPr>
          <a:xfrm>
            <a:off x="4046272" y="1048368"/>
            <a:ext cx="3218749" cy="2630156"/>
          </a:xfrm>
          <a:prstGeom prst="wedgeRoundRectCallout">
            <a:avLst>
              <a:gd name="adj1" fmla="val -39730"/>
              <a:gd name="adj2" fmla="val 62315"/>
              <a:gd name="adj3" fmla="val 16667"/>
            </a:avLst>
          </a:prstGeom>
          <a:solidFill>
            <a:srgbClr val="FFFF0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ea typeface="Calibri" panose="020F0502020204030204" pitchFamily="34" charset="0"/>
                <a:cs typeface="Times New Roman" panose="02020603050405020304" pitchFamily="18" charset="0"/>
              </a:rPr>
              <a:t>“Before </a:t>
            </a:r>
            <a:r>
              <a:rPr lang="en-GB"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Covid</a:t>
            </a:r>
            <a:r>
              <a:rPr lang="en-GB"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some [participants] were not that vocal but when we started the WhatsApp calls, they were so vocal all because they were in the comfort of their family homes and all that.”</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600" i="1" dirty="0">
                <a:solidFill>
                  <a:schemeClr val="tx1"/>
                </a:solidFill>
              </a:rPr>
              <a:t>(Complex Needs project provider) </a:t>
            </a:r>
            <a:endParaRPr lang="en-US" sz="1600" dirty="0">
              <a:solidFill>
                <a:schemeClr val="tx1"/>
              </a:solidFill>
            </a:endParaRPr>
          </a:p>
        </p:txBody>
      </p:sp>
      <p:sp>
        <p:nvSpPr>
          <p:cNvPr id="19" name="Rounded Rectangular Callout 18">
            <a:extLst>
              <a:ext uri="{FF2B5EF4-FFF2-40B4-BE49-F238E27FC236}">
                <a16:creationId xmlns:a16="http://schemas.microsoft.com/office/drawing/2014/main" id="{88BFA3BD-9D09-4140-B35C-D8D0AF720FF5}"/>
              </a:ext>
            </a:extLst>
          </p:cNvPr>
          <p:cNvSpPr/>
          <p:nvPr/>
        </p:nvSpPr>
        <p:spPr>
          <a:xfrm>
            <a:off x="716691" y="4104640"/>
            <a:ext cx="6771503" cy="2630156"/>
          </a:xfrm>
          <a:prstGeom prst="wedgeRoundRectCallout">
            <a:avLst>
              <a:gd name="adj1" fmla="val 58537"/>
              <a:gd name="adj2" fmla="val 42186"/>
              <a:gd name="adj3" fmla="val 16667"/>
            </a:avLst>
          </a:prstGeom>
          <a:solidFill>
            <a:schemeClr val="accent6">
              <a:alpha val="1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 need to be close to the other people …its therapeutic because we’re trying to avoid the stress you know. It’s important that we [are] changing our thoughts with the others…because sometimes when there’s all sorts of things in our heads we start talking about it and it became [smaller] than they really were. So this is why I consider this erm, zoom meeting very important because….we continue we are, we don’t feel alone we know that we’re not alone”</a:t>
            </a:r>
          </a:p>
          <a:p>
            <a:pPr algn="ctr"/>
            <a:r>
              <a:rPr lang="en-GB" sz="1600" i="1" dirty="0">
                <a:solidFill>
                  <a:prstClr val="black"/>
                </a:solidFill>
              </a:rPr>
              <a:t>(Ethically Diverse Groups project participant)</a:t>
            </a:r>
            <a:endParaRPr lang="en-US" b="1" dirty="0">
              <a:solidFill>
                <a:schemeClr val="tx1"/>
              </a:solidFill>
            </a:endParaRPr>
          </a:p>
        </p:txBody>
      </p:sp>
    </p:spTree>
    <p:extLst>
      <p:ext uri="{BB962C8B-B14F-4D97-AF65-F5344CB8AC3E}">
        <p14:creationId xmlns:p14="http://schemas.microsoft.com/office/powerpoint/2010/main" val="3417228772"/>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A13D36FE3E5F44B1FE14694E10E7A2" ma:contentTypeVersion="5" ma:contentTypeDescription="Create a new document." ma:contentTypeScope="" ma:versionID="19811d48f65deef7ef9fcf65dfb31b36">
  <xsd:schema xmlns:xsd="http://www.w3.org/2001/XMLSchema" xmlns:xs="http://www.w3.org/2001/XMLSchema" xmlns:p="http://schemas.microsoft.com/office/2006/metadata/properties" xmlns:ns3="1cd394cc-d516-4389-b401-0b4313d72e7e" xmlns:ns4="b822a9d6-7c27-42e3-9ec2-8fc2a79cbc29" targetNamespace="http://schemas.microsoft.com/office/2006/metadata/properties" ma:root="true" ma:fieldsID="99949420797142e4284d73e4eeee3ead" ns3:_="" ns4:_="">
    <xsd:import namespace="1cd394cc-d516-4389-b401-0b4313d72e7e"/>
    <xsd:import namespace="b822a9d6-7c27-42e3-9ec2-8fc2a79cbc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394cc-d516-4389-b401-0b4313d72e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22a9d6-7c27-42e3-9ec2-8fc2a79cbc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6F8778-9EA2-421B-A547-1A4E4EE8D6C7}">
  <ds:schemaRefs>
    <ds:schemaRef ds:uri="http://schemas.microsoft.com/sharepoint/v3/contenttype/forms"/>
  </ds:schemaRefs>
</ds:datastoreItem>
</file>

<file path=customXml/itemProps2.xml><?xml version="1.0" encoding="utf-8"?>
<ds:datastoreItem xmlns:ds="http://schemas.openxmlformats.org/officeDocument/2006/customXml" ds:itemID="{F186703F-78FE-4E59-92B3-FB22AFA28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394cc-d516-4389-b401-0b4313d72e7e"/>
    <ds:schemaRef ds:uri="b822a9d6-7c27-42e3-9ec2-8fc2a79cb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C63EE7-C940-43B5-B65F-F2FCDF191230}">
  <ds:schemaRefs>
    <ds:schemaRef ds:uri="http://schemas.microsoft.com/office/2006/documentManagement/types"/>
    <ds:schemaRef ds:uri="http://purl.org/dc/terms/"/>
    <ds:schemaRef ds:uri="http://schemas.openxmlformats.org/package/2006/metadata/core-properties"/>
    <ds:schemaRef ds:uri="http://purl.org/dc/dcmitype/"/>
    <ds:schemaRef ds:uri="b822a9d6-7c27-42e3-9ec2-8fc2a79cbc29"/>
    <ds:schemaRef ds:uri="1cd394cc-d516-4389-b401-0b4313d72e7e"/>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24843</TotalTime>
  <Words>1109</Words>
  <Application>Microsoft Office PowerPoint</Application>
  <PresentationFormat>Widescreen</PresentationFormat>
  <Paragraphs>106</Paragraphs>
  <Slides>13</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Lato Light</vt:lpstr>
      <vt:lpstr>Times New Roman</vt:lpstr>
      <vt:lpstr>Wingdings</vt:lpstr>
      <vt:lpstr>2_Office Theme</vt:lpstr>
      <vt:lpstr>Office Theme</vt:lpstr>
      <vt:lpstr>PowerPoint Presentation</vt:lpstr>
      <vt:lpstr>Connect Hackney programme evaluation highlights</vt:lpstr>
      <vt:lpstr>PowerPoint Presentation</vt:lpstr>
      <vt:lpstr>Connect Hackney programme evaluation highlights</vt:lpstr>
      <vt:lpstr>Connect Hackney programme as an anchor within the pandemic</vt:lpstr>
      <vt:lpstr>Co-production and partnership working</vt:lpstr>
      <vt:lpstr>PowerPoint Presentation</vt:lpstr>
      <vt:lpstr>Working in partnership with older people</vt:lpstr>
      <vt:lpstr>Co-production during the pandemic</vt:lpstr>
      <vt:lpstr>Further evaluation of co-production</vt:lpstr>
      <vt:lpstr>Whole systems change</vt:lpstr>
      <vt:lpstr>Evaluating whole system change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Wiseman, Octavia</dc:creator>
  <cp:lastModifiedBy>Tony Wong</cp:lastModifiedBy>
  <cp:revision>278</cp:revision>
  <dcterms:created xsi:type="dcterms:W3CDTF">2018-09-22T08:54:56Z</dcterms:created>
  <dcterms:modified xsi:type="dcterms:W3CDTF">2020-11-27T15:15:18Z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0x010100FEA13D36FE3E5F44B1FE14694E10E7A2</vt:lpwstr>
  </property>
  <property fmtid="{D5CDD505-2E9C-101B-9397-08002B2CF9AE}" pid="3" name="TaxKeyword">
    <vt:lpwstr/>
  </property>
  <property fmtid="{D5CDD505-2E9C-101B-9397-08002B2CF9AE}" pid="4" name="UELService">
    <vt:lpwstr/>
  </property>
  <property fmtid="{D5CDD505-2E9C-101B-9397-08002B2CF9AE}" pid="5" name="UELProject">
    <vt:lpwstr/>
  </property>
  <property fmtid="{D5CDD505-2E9C-101B-9397-08002B2CF9AE}" pid="6" name="UELSchool">
    <vt:lpwstr/>
  </property>
</Properties>
</file>